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rawings/vmlDrawing1.vml" ContentType="application/vnd.openxmlformats-officedocument.vmlDrawing"/>
  <Override PartName="/ppt/drawings/vmlDrawing2.vml" ContentType="application/vnd.openxmlformats-officedocument.vmlDrawing"/>
  <Override PartName="/ppt/drawings/vmlDrawing3.vml" ContentType="application/vnd.openxmlformats-officedocument.vmlDrawing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132"/>
  </p:notesMasterIdLst>
  <p:sldIdLst>
    <p:sldId id="456" r:id="rId2"/>
    <p:sldId id="303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5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327" r:id="rId26"/>
    <p:sldId id="331" r:id="rId27"/>
    <p:sldId id="333" r:id="rId28"/>
    <p:sldId id="334" r:id="rId29"/>
    <p:sldId id="328" r:id="rId30"/>
    <p:sldId id="330" r:id="rId31"/>
    <p:sldId id="329" r:id="rId32"/>
    <p:sldId id="448" r:id="rId33"/>
    <p:sldId id="447" r:id="rId34"/>
    <p:sldId id="337" r:id="rId35"/>
    <p:sldId id="338" r:id="rId36"/>
    <p:sldId id="340" r:id="rId37"/>
    <p:sldId id="341" r:id="rId38"/>
    <p:sldId id="342" r:id="rId39"/>
    <p:sldId id="343" r:id="rId40"/>
    <p:sldId id="440" r:id="rId41"/>
    <p:sldId id="344" r:id="rId42"/>
    <p:sldId id="345" r:id="rId43"/>
    <p:sldId id="346" r:id="rId44"/>
    <p:sldId id="441" r:id="rId45"/>
    <p:sldId id="347" r:id="rId46"/>
    <p:sldId id="348" r:id="rId47"/>
    <p:sldId id="349" r:id="rId48"/>
    <p:sldId id="442" r:id="rId49"/>
    <p:sldId id="350" r:id="rId50"/>
    <p:sldId id="351" r:id="rId51"/>
    <p:sldId id="352" r:id="rId52"/>
    <p:sldId id="353" r:id="rId53"/>
    <p:sldId id="354" r:id="rId54"/>
    <p:sldId id="355" r:id="rId55"/>
    <p:sldId id="450" r:id="rId56"/>
    <p:sldId id="443" r:id="rId57"/>
    <p:sldId id="356" r:id="rId58"/>
    <p:sldId id="357" r:id="rId59"/>
    <p:sldId id="445" r:id="rId60"/>
    <p:sldId id="358" r:id="rId61"/>
    <p:sldId id="451" r:id="rId62"/>
    <p:sldId id="359" r:id="rId63"/>
    <p:sldId id="360" r:id="rId64"/>
    <p:sldId id="361" r:id="rId65"/>
    <p:sldId id="362" r:id="rId66"/>
    <p:sldId id="363" r:id="rId67"/>
    <p:sldId id="364" r:id="rId68"/>
    <p:sldId id="365" r:id="rId69"/>
    <p:sldId id="366" r:id="rId70"/>
    <p:sldId id="367" r:id="rId71"/>
    <p:sldId id="449" r:id="rId72"/>
    <p:sldId id="368" r:id="rId73"/>
    <p:sldId id="369" r:id="rId74"/>
    <p:sldId id="370" r:id="rId75"/>
    <p:sldId id="401" r:id="rId76"/>
    <p:sldId id="428" r:id="rId77"/>
    <p:sldId id="429" r:id="rId78"/>
    <p:sldId id="436" r:id="rId79"/>
    <p:sldId id="435" r:id="rId80"/>
    <p:sldId id="434" r:id="rId81"/>
    <p:sldId id="430" r:id="rId82"/>
    <p:sldId id="423" r:id="rId83"/>
    <p:sldId id="424" r:id="rId84"/>
    <p:sldId id="425" r:id="rId85"/>
    <p:sldId id="437" r:id="rId86"/>
    <p:sldId id="438" r:id="rId87"/>
    <p:sldId id="439" r:id="rId88"/>
    <p:sldId id="426" r:id="rId89"/>
    <p:sldId id="416" r:id="rId90"/>
    <p:sldId id="415" r:id="rId91"/>
    <p:sldId id="421" r:id="rId92"/>
    <p:sldId id="422" r:id="rId93"/>
    <p:sldId id="417" r:id="rId94"/>
    <p:sldId id="418" r:id="rId95"/>
    <p:sldId id="419" r:id="rId96"/>
    <p:sldId id="420" r:id="rId97"/>
    <p:sldId id="414" r:id="rId98"/>
    <p:sldId id="410" r:id="rId99"/>
    <p:sldId id="411" r:id="rId100"/>
    <p:sldId id="412" r:id="rId101"/>
    <p:sldId id="413" r:id="rId102"/>
    <p:sldId id="454" r:id="rId103"/>
    <p:sldId id="455" r:id="rId104"/>
    <p:sldId id="407" r:id="rId105"/>
    <p:sldId id="406" r:id="rId106"/>
    <p:sldId id="408" r:id="rId107"/>
    <p:sldId id="409" r:id="rId108"/>
    <p:sldId id="405" r:id="rId109"/>
    <p:sldId id="404" r:id="rId110"/>
    <p:sldId id="403" r:id="rId111"/>
    <p:sldId id="402" r:id="rId112"/>
    <p:sldId id="385" r:id="rId113"/>
    <p:sldId id="458" r:id="rId114"/>
    <p:sldId id="386" r:id="rId115"/>
    <p:sldId id="387" r:id="rId116"/>
    <p:sldId id="388" r:id="rId117"/>
    <p:sldId id="389" r:id="rId118"/>
    <p:sldId id="390" r:id="rId119"/>
    <p:sldId id="391" r:id="rId120"/>
    <p:sldId id="392" r:id="rId121"/>
    <p:sldId id="393" r:id="rId122"/>
    <p:sldId id="394" r:id="rId123"/>
    <p:sldId id="395" r:id="rId124"/>
    <p:sldId id="396" r:id="rId125"/>
    <p:sldId id="400" r:id="rId126"/>
    <p:sldId id="397" r:id="rId127"/>
    <p:sldId id="398" r:id="rId128"/>
    <p:sldId id="399" r:id="rId129"/>
    <p:sldId id="457" r:id="rId130"/>
    <p:sldId id="302" r:id="rId13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1" autoAdjust="0"/>
    <p:restoredTop sz="79003"/>
  </p:normalViewPr>
  <p:slideViewPr>
    <p:cSldViewPr>
      <p:cViewPr varScale="1">
        <p:scale>
          <a:sx n="90" d="100"/>
          <a:sy n="90" d="100"/>
        </p:scale>
        <p:origin x="216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0" d="100"/>
        <a:sy n="180" d="100"/>
      </p:scale>
      <p:origin x="0" y="-70032"/>
    </p:cViewPr>
  </p:sorterViewPr>
  <p:notesViewPr>
    <p:cSldViewPr>
      <p:cViewPr varScale="1">
        <p:scale>
          <a:sx n="92" d="100"/>
          <a:sy n="92" d="100"/>
        </p:scale>
        <p:origin x="-376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9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" Type="http://schemas.openxmlformats.org/officeDocument/2006/relationships/slide" Target="slides/slide10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" Type="http://schemas.openxmlformats.org/officeDocument/2006/relationships/slide" Target="slides/slide11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" Type="http://schemas.openxmlformats.org/officeDocument/2006/relationships/slide" Target="slides/slide12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notesMaster" Target="notesMasters/notesMaster1.xml"/><Relationship Id="rId133" Type="http://schemas.openxmlformats.org/officeDocument/2006/relationships/presProps" Target="presProps.xml"/><Relationship Id="rId134" Type="http://schemas.openxmlformats.org/officeDocument/2006/relationships/viewProps" Target="viewProps.xml"/><Relationship Id="rId135" Type="http://schemas.openxmlformats.org/officeDocument/2006/relationships/theme" Target="theme/theme1.xml"/><Relationship Id="rId136" Type="http://schemas.openxmlformats.org/officeDocument/2006/relationships/tableStyles" Target="tableStyles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" Type="http://schemas.openxmlformats.org/officeDocument/2006/relationships/slide" Target="slides/slid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" Type="http://schemas.openxmlformats.org/officeDocument/2006/relationships/slide" Target="slides/slide2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" Type="http://schemas.openxmlformats.org/officeDocument/2006/relationships/slide" Target="slides/slide3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" Type="http://schemas.openxmlformats.org/officeDocument/2006/relationships/slide" Target="slides/slide4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" Type="http://schemas.openxmlformats.org/officeDocument/2006/relationships/slide" Target="slides/slide5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" Type="http://schemas.openxmlformats.org/officeDocument/2006/relationships/slide" Target="slides/slide6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" Type="http://schemas.openxmlformats.org/officeDocument/2006/relationships/slide" Target="slides/slide7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" Type="http://schemas.openxmlformats.org/officeDocument/2006/relationships/slide" Target="slides/slide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/Relationships>
</file>

<file path=ppt/drawings/_rels/vmlDrawing1.vml.rels><?xml version='1.0' encoding='UTF-8' standalone='yes'?>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2.vml.rels><?xml version='1.0' encoding='UTF-8' standalone='yes'?>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3.vml.rels><?xml version='1.0' encoding='UTF-8' standalone='yes'?>
<Relationships xmlns="http://schemas.openxmlformats.org/package/2006/relationships"><Relationship Id="rId1" Type="http://schemas.openxmlformats.org/officeDocument/2006/relationships/image" Target="../media/image18.wmf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A6F3147-B3C0-4B2A-B964-AB106F786BE1}" type="datetimeFigureOut">
              <a:rPr lang="en-US"/>
              <a:pPr>
                <a:defRPr/>
              </a:pPr>
              <a:t>11/24/2023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C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BF7B1FF-DFE5-4B27-8E0E-F1DDF2FB76B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56109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5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5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5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5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6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6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6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6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altLang="zh-CN" sz="1200" dirty="0">
                <a:solidFill>
                  <a:srgbClr val="000000"/>
                </a:solidFill>
                <a:latin typeface="Arial"/>
                <a:cs typeface="+mn-cs"/>
              </a:rPr>
              <a:t>Adapted from the slides by Douglas Wilhelm Harder of U Waterloo (https://ece.uwaterloo.ca/~dwharder/aads/Lecture_materials/)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altLang="zh-CN" sz="1200" dirty="0">
                <a:solidFill>
                  <a:srgbClr val="000000"/>
                </a:solidFill>
                <a:latin typeface="Arial"/>
                <a:cs typeface="+mn-cs"/>
              </a:rPr>
              <a:t>May also contain</a:t>
            </a:r>
            <a:r>
              <a:rPr lang="en-CA" altLang="zh-CN" sz="1200" baseline="0" dirty="0">
                <a:solidFill>
                  <a:srgbClr val="000000"/>
                </a:solidFill>
                <a:latin typeface="Arial"/>
                <a:cs typeface="+mn-cs"/>
              </a:rPr>
              <a:t> material from the s</a:t>
            </a:r>
            <a:r>
              <a:rPr lang="en-US" altLang="zh-CN" dirty="0" err="1"/>
              <a:t>lides</a:t>
            </a:r>
            <a:r>
              <a:rPr lang="en-US" altLang="zh-CN" dirty="0"/>
              <a:t> at https://courses.cs.washington.edu/courses/cse326/03wi/326lecturesb.shtml (by Dan </a:t>
            </a:r>
            <a:r>
              <a:rPr lang="en-US" altLang="zh-CN" dirty="0" err="1"/>
              <a:t>Suciu</a:t>
            </a:r>
            <a:r>
              <a:rPr lang="en-US" altLang="zh-CN" dirty="0"/>
              <a:t> of U Washington)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6226FB-55D5-4CAA-90EF-D8DC53E1A20F}" type="slidenum">
              <a:rPr lang="en-CA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C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207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63BA4F-A901-4044-B375-C9D155800FEE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7104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A3A05F-E5B6-43F5-91C4-9D67E91E87F2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58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9F8A35-89CA-4FFC-B5BF-B56AEE78A8C1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137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DEA6A1-8670-4E9A-98B2-507024A29AF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3395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DF7971-FAE8-4766-BC16-DF6DF9FD9011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4140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962F32-88D2-4F33-AFED-DE43904DDAAE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754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CA" altLang="en-US" dirty="0"/>
              <a:t>In actuality, the floor on the log function causes some fluctuation,</a:t>
            </a:r>
            <a:r>
              <a:rPr lang="en-CA" altLang="en-US" baseline="0" dirty="0"/>
              <a:t> but 44 % is quite reasonable…</a:t>
            </a:r>
          </a:p>
          <a:p>
            <a:endParaRPr lang="en-CA" altLang="en-US" baseline="0" dirty="0"/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Recall that the height of a complete tree is </a:t>
            </a:r>
            <a:r>
              <a:rPr lang="en-US" altLang="en-US" i="1" dirty="0">
                <a:latin typeface="Times New Roman" pitchFamily="18" charset="0"/>
              </a:rPr>
              <a:t>h</a:t>
            </a:r>
            <a:r>
              <a:rPr lang="en-US" altLang="en-US" dirty="0">
                <a:latin typeface="Times New Roman" pitchFamily="18" charset="0"/>
              </a:rPr>
              <a:t> = ⌊</a:t>
            </a:r>
            <a:r>
              <a:rPr lang="en-US" altLang="en-US" dirty="0" err="1">
                <a:latin typeface="Times New Roman" pitchFamily="18" charset="0"/>
              </a:rPr>
              <a:t>lg</a:t>
            </a:r>
            <a:r>
              <a:rPr lang="en-US" altLang="en-US" dirty="0">
                <a:latin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</a:rPr>
              <a:t>)⌋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The floor function makes the analysis interesting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With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</a:t>
            </a:r>
            <a:r>
              <a:rPr lang="en-US" altLang="en-US" dirty="0">
                <a:latin typeface="Arial" charset="0"/>
                <a:cs typeface="Arial" charset="0"/>
              </a:rPr>
              <a:t> nodes, it can be twice the height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For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≥ 4096</a:t>
            </a:r>
            <a:r>
              <a:rPr lang="en-US" altLang="en-US" dirty="0">
                <a:latin typeface="Arial" charset="0"/>
                <a:cs typeface="Arial" charset="0"/>
              </a:rPr>
              <a:t>, 45% worse is an upper bound</a:t>
            </a:r>
            <a:endParaRPr lang="en-US" altLang="en-US" dirty="0">
              <a:latin typeface="Times New Roman" pitchFamily="18" charset="0"/>
              <a:cs typeface="Arial" charset="0"/>
            </a:endParaRPr>
          </a:p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5F2BFB-34C6-43C5-A9BE-F52C4E54A76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85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FEFB50-1202-4951-AFC0-8C3E7608922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008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BB9BC6-C093-44F5-B708-24EC4240B5B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455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DCEE0DF-1C56-4973-8A0B-5B817F5C28B9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9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4AA738-EE89-4BF2-A451-3A3B2F84EF1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4505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1F19DE-8C7B-44AE-B42E-046D9005FB9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9528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F48E0F-765F-4C0A-8881-BD4F128F0BB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61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266350-4109-4CED-B0F3-C8E885B0618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538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0121D00-F060-4AC8-A77E-5B992D96E306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1906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05D009-E83A-4ECA-BACF-D3C1E7D759D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4218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F385E9-67EB-46A8-87AE-1249EAC3B0A2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2714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0EEEEF-D401-4EF4-844D-4761CB43A693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419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4A334D0-D0B8-42D9-9D58-6B2587ACE022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290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E80836-19BF-4C22-A3C5-C3241E9FA8A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751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3DDADD-6EE9-4901-B29D-3AC01CCF4F46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593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3B773FF-976A-49A5-899A-B5567000A822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077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870B8B-2894-4390-9C41-02865854EA3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075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059AB30-F013-43A2-864C-3F3AFE753D4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152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059AB30-F013-43A2-864C-3F3AFE753D4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2262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DA0E31-3F46-4439-8357-5825DAC97E57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49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DA11C7-B0B7-424A-9130-1F010456E768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279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0C8AC1-5277-47D6-A7AD-19978E08A17F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7272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0C8AC1-5277-47D6-A7AD-19978E08A17F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124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A38B14-A4F2-420D-AB69-5764A11387C3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2227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E12724-7DED-4F21-BEB3-1CA3E1D4A900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076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8B3299-39E0-4E1F-A557-22FF1BAB52AD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65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BB0E25-E981-4516-A3C2-83DD797AF1C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565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CBCA50-D4AD-40CC-9F00-95A64E3BE617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759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2FE8E11-1383-47F2-8648-B4EF25521E9C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7756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BBE88-839E-481F-A058-7130888E2749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405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74E86E5-1878-4B5F-A4F1-5F523A8EE50D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6131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ABC768-8DE6-4292-B53A-587DD3557997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749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F1DA1A-E4BE-44A0-BF76-163D8E580682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1158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C5C487-6683-44F0-9FF3-FD13FA230EC0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6000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161589-05C9-46E6-B68E-8045B34C6A9B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5576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8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DB26A0A-B9AC-4037-ADF8-ACA79D00DE64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5444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9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2B8302-3920-422A-A0A2-B84B3543F23B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442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668DC9-B9A7-4B92-AB95-042C2D778AD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066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0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703097-E633-4B7D-A240-736BBA22A46C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9869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B786D34-1561-45D7-B000-2168E201B2CE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3776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37184D-4D01-4CB4-B68B-E3C9A61465E5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915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10D443-3639-4683-A7EC-BEDFCBAFE9FE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2327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4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09A8AA-F225-4926-9FC0-A4CA10D53B2C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6283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5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CE9889-C91F-4BF5-8A60-5BBAE16A43A6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9427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A32F71-896D-424C-B80C-8CA9A7775117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459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7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3663D45-0641-4332-B37A-F0FC3681FFCF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7977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ABC768-8DE6-4292-B53A-587DD3557997}" type="slidenum">
              <a:rPr lang="en-US" smtClean="0"/>
              <a:pPr>
                <a:defRPr/>
              </a:pPr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8011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6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64BA7E-3615-423E-8946-95F75AAA5C7A}" type="slidenum">
              <a:rPr lang="en-US" smtClean="0"/>
              <a:pPr>
                <a:defRPr/>
              </a:pPr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16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7FC9ACD-A98B-4785-8A86-C0E8F5083021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8907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3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3D5525-A698-49BA-8B94-796390A221D7}" type="slidenum">
              <a:rPr lang="en-US" smtClean="0"/>
              <a:pPr>
                <a:defRPr/>
              </a:pPr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8825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D05D2D-438D-493C-9B37-49D03BFC6384}" type="slidenum">
              <a:rPr lang="en-US"/>
              <a:pPr>
                <a:defRPr/>
              </a:pPr>
              <a:t>127</a:t>
            </a:fld>
            <a:endParaRPr lang="en-US"/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Recall that a</a:t>
            </a:r>
            <a:r>
              <a:rPr lang="en-US" altLang="en-US" baseline="30000"/>
              <a:t>log[b](c)</a:t>
            </a:r>
            <a:r>
              <a:rPr lang="en-US" altLang="en-US"/>
              <a:t> = c</a:t>
            </a:r>
            <a:r>
              <a:rPr lang="en-US" altLang="en-US" baseline="30000"/>
              <a:t>log[b](a)</a:t>
            </a:r>
            <a:r>
              <a:rPr lang="en-US" altLang="en-US"/>
              <a:t> for all values of a, b, and c.</a:t>
            </a:r>
          </a:p>
          <a:p>
            <a:r>
              <a:rPr lang="en-US" altLang="en-US"/>
              <a:t>Here, log[b](c) is the logarithm base ‘b’ of c.</a:t>
            </a:r>
          </a:p>
        </p:txBody>
      </p:sp>
    </p:spTree>
    <p:extLst>
      <p:ext uri="{BB962C8B-B14F-4D97-AF65-F5344CB8AC3E}">
        <p14:creationId xmlns:p14="http://schemas.microsoft.com/office/powerpoint/2010/main" val="69322451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8E2BC6-ADE5-4DA8-8C85-C5800A0E77B2}" type="slidenum">
              <a:rPr lang="en-US" smtClean="0"/>
              <a:pPr>
                <a:defRPr/>
              </a:pPr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61887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6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64BA7E-3615-423E-8946-95F75AAA5C7A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82617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AB88D8-AB5F-48DB-98E9-EEBC0B734597}" type="slidenum">
              <a:rPr lang="en-CA" smtClean="0"/>
              <a:pPr>
                <a:defRPr/>
              </a:pPr>
              <a:t>130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4574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173484-7A51-4792-B6D9-47E5B6E85C3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464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75EB48A-0546-4C06-BDEB-F695B334D1D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84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3CD6FD-7325-4082-9E37-D10BB6E2D44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563160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9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09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3" Type="http://schemas.openxmlformats.org/officeDocument/2006/relationships/image" Target="../media/image109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3" Type="http://schemas.openxmlformats.org/officeDocument/2006/relationships/image" Target="../media/image109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109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109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3" Type="http://schemas.openxmlformats.org/officeDocument/2006/relationships/image" Target="../media/image109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3" Type="http://schemas.openxmlformats.org/officeDocument/2006/relationships/image" Target="../media/image109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3" Type="http://schemas.openxmlformats.org/officeDocument/2006/relationships/image" Target="../media/image109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109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3" Type="http://schemas.openxmlformats.org/officeDocument/2006/relationships/image" Target="../media/image109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09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109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109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109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3" Type="http://schemas.openxmlformats.org/officeDocument/2006/relationships/image" Target="../media/image109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Relationship Id="rId3" Type="http://schemas.openxmlformats.org/officeDocument/2006/relationships/image" Target="../media/image109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109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3" Type="http://schemas.openxmlformats.org/officeDocument/2006/relationships/image" Target="../media/image109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3" Type="http://schemas.openxmlformats.org/officeDocument/2006/relationships/image" Target="../media/image109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3" Type="http://schemas.openxmlformats.org/officeDocument/2006/relationships/image" Target="../media/image10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9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Relationship Id="rId3" Type="http://schemas.openxmlformats.org/officeDocument/2006/relationships/image" Target="../media/image109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Relationship Id="rId3" Type="http://schemas.openxmlformats.org/officeDocument/2006/relationships/image" Target="../media/image109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Relationship Id="rId3" Type="http://schemas.openxmlformats.org/officeDocument/2006/relationships/image" Target="../media/image109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3" Type="http://schemas.openxmlformats.org/officeDocument/2006/relationships/image" Target="../media/image109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Relationship Id="rId3" Type="http://schemas.openxmlformats.org/officeDocument/2006/relationships/image" Target="../media/image109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09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09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09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08.png"/><Relationship Id="rId4" Type="http://schemas.openxmlformats.org/officeDocument/2006/relationships/image" Target="../media/image109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0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09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0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0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0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0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0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9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4.wmf"/><Relationship Id="rId6" Type="http://schemas.openxmlformats.org/officeDocument/2006/relationships/image" Target="../media/image1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16.wmf"/><Relationship Id="rId5" Type="http://schemas.openxmlformats.org/officeDocument/2006/relationships/image" Target="../media/image17.w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15.wmf"/><Relationship Id="rId8" Type="http://schemas.openxmlformats.org/officeDocument/2006/relationships/image" Target="../media/image10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18.wmf"/><Relationship Id="rId6" Type="http://schemas.openxmlformats.org/officeDocument/2006/relationships/image" Target="../media/image10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10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10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9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image" Target="../media/image1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10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10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10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Relationship Id="rId4" Type="http://schemas.openxmlformats.org/officeDocument/2006/relationships/image" Target="../media/image10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Relationship Id="rId4" Type="http://schemas.openxmlformats.org/officeDocument/2006/relationships/image" Target="../media/image10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image" Target="../media/image10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Relationship Id="rId4" Type="http://schemas.openxmlformats.org/officeDocument/2006/relationships/image" Target="../media/image10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Relationship Id="rId4" Type="http://schemas.openxmlformats.org/officeDocument/2006/relationships/image" Target="../media/image10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Relationship Id="rId4" Type="http://schemas.openxmlformats.org/officeDocument/2006/relationships/image" Target="../media/image10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09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Relationship Id="rId4" Type="http://schemas.openxmlformats.org/officeDocument/2006/relationships/image" Target="../media/image1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Relationship Id="rId4" Type="http://schemas.openxmlformats.org/officeDocument/2006/relationships/image" Target="../media/image10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Relationship Id="rId4" Type="http://schemas.openxmlformats.org/officeDocument/2006/relationships/image" Target="../media/image109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Relationship Id="rId4" Type="http://schemas.openxmlformats.org/officeDocument/2006/relationships/image" Target="../media/image109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Relationship Id="rId4" Type="http://schemas.openxmlformats.org/officeDocument/2006/relationships/image" Target="../media/image109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Relationship Id="rId4" Type="http://schemas.openxmlformats.org/officeDocument/2006/relationships/image" Target="../media/image109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109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Relationship Id="rId4" Type="http://schemas.openxmlformats.org/officeDocument/2006/relationships/image" Target="../media/image109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109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png"/><Relationship Id="rId4" Type="http://schemas.openxmlformats.org/officeDocument/2006/relationships/image" Target="../media/image10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09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Relationship Id="rId4" Type="http://schemas.openxmlformats.org/officeDocument/2006/relationships/image" Target="../media/image109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png"/><Relationship Id="rId4" Type="http://schemas.openxmlformats.org/officeDocument/2006/relationships/image" Target="../media/image3.png"/><Relationship Id="rId5" Type="http://schemas.openxmlformats.org/officeDocument/2006/relationships/image" Target="../media/image109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4.png"/><Relationship Id="rId4" Type="http://schemas.openxmlformats.org/officeDocument/2006/relationships/image" Target="../media/image109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5.png"/><Relationship Id="rId4" Type="http://schemas.openxmlformats.org/officeDocument/2006/relationships/image" Target="../media/image109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109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109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109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9.png"/><Relationship Id="rId4" Type="http://schemas.openxmlformats.org/officeDocument/2006/relationships/image" Target="../media/image109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0.png"/><Relationship Id="rId4" Type="http://schemas.openxmlformats.org/officeDocument/2006/relationships/image" Target="../media/image109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10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09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2.png"/><Relationship Id="rId4" Type="http://schemas.openxmlformats.org/officeDocument/2006/relationships/image" Target="../media/image109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109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9.png"/><Relationship Id="rId4" Type="http://schemas.openxmlformats.org/officeDocument/2006/relationships/image" Target="../media/image109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4.png"/><Relationship Id="rId4" Type="http://schemas.openxmlformats.org/officeDocument/2006/relationships/image" Target="../media/image109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5.png"/><Relationship Id="rId4" Type="http://schemas.openxmlformats.org/officeDocument/2006/relationships/image" Target="../media/image109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6.png"/><Relationship Id="rId4" Type="http://schemas.openxmlformats.org/officeDocument/2006/relationships/image" Target="../media/image109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7.png"/><Relationship Id="rId4" Type="http://schemas.openxmlformats.org/officeDocument/2006/relationships/image" Target="../media/image7.png"/><Relationship Id="rId5" Type="http://schemas.openxmlformats.org/officeDocument/2006/relationships/image" Target="../media/image109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8.png"/><Relationship Id="rId4" Type="http://schemas.openxmlformats.org/officeDocument/2006/relationships/image" Target="../media/image109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9.png"/><Relationship Id="rId4" Type="http://schemas.openxmlformats.org/officeDocument/2006/relationships/image" Target="../media/image109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0.png"/><Relationship Id="rId4" Type="http://schemas.openxmlformats.org/officeDocument/2006/relationships/image" Target="../media/image10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09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109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109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109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9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9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109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109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109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2.png"/><Relationship Id="rId4" Type="http://schemas.openxmlformats.org/officeDocument/2006/relationships/image" Target="../media/image109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3.png"/><Relationship Id="rId4" Type="http://schemas.openxmlformats.org/officeDocument/2006/relationships/image" Target="../media/image10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09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4.png"/><Relationship Id="rId4" Type="http://schemas.openxmlformats.org/officeDocument/2006/relationships/image" Target="../media/image109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109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109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109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109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6.png"/><Relationship Id="rId4" Type="http://schemas.openxmlformats.org/officeDocument/2006/relationships/image" Target="../media/image109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.png"/><Relationship Id="rId4" Type="http://schemas.openxmlformats.org/officeDocument/2006/relationships/image" Target="../media/image109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8.png"/><Relationship Id="rId4" Type="http://schemas.openxmlformats.org/officeDocument/2006/relationships/image" Target="../media/image109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109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10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10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109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109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109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109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109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109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109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109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109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3" Type="http://schemas.openxmlformats.org/officeDocument/2006/relationships/image" Target="../media/image10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/>
              <a:t>CS101</a:t>
            </a:r>
            <a:r>
              <a:rPr lang="zh-CN" altLang="en-US" sz="4400" dirty="0"/>
              <a:t> </a:t>
            </a:r>
            <a:r>
              <a:rPr lang="en-US" altLang="zh-CN" sz="4400" dirty="0"/>
              <a:t>Data</a:t>
            </a:r>
            <a:r>
              <a:rPr lang="zh-CN" altLang="en-US" sz="4400" dirty="0"/>
              <a:t> </a:t>
            </a:r>
            <a:r>
              <a:rPr lang="en-US" altLang="zh-CN" sz="4400" dirty="0"/>
              <a:t>Structures</a:t>
            </a:r>
          </a:p>
        </p:txBody>
      </p:sp>
      <p:sp>
        <p:nvSpPr>
          <p:cNvPr id="7" name="Subtitle 1"/>
          <p:cNvSpPr txBox="1">
            <a:spLocks/>
          </p:cNvSpPr>
          <p:nvPr/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None/>
            </a:pPr>
            <a:r>
              <a:rPr lang="en-US" altLang="zh-CN" sz="3200" dirty="0"/>
              <a:t>AVL Trees</a:t>
            </a:r>
            <a:endParaRPr lang="zh-CN" altLang="en-US" sz="3200" dirty="0">
              <a:solidFill>
                <a:prstClr val="black"/>
              </a:solidFill>
            </a:endParaRPr>
          </a:p>
        </p:txBody>
      </p:sp>
      <p:pic>
        <p:nvPicPr>
          <p:cNvPr id="8" name="Picture 7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92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Prototypical Examples</a:t>
            </a:r>
            <a:endParaRPr lang="en-CA" altLang="en-US" dirty="0">
              <a:latin typeface="Arial" charset="0"/>
              <a:cs typeface="Arial" charset="0"/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Promote 2 to the root, and assign 1 and 3 to be its children</a:t>
            </a:r>
          </a:p>
        </p:txBody>
      </p:sp>
      <p:pic>
        <p:nvPicPr>
          <p:cNvPr id="13316" name="Picture 8" descr="C:\Users\dwharder\Desktop\k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09" y="2326746"/>
            <a:ext cx="16065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13316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5871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" descr="C:\Users\dwharder\Desktop\a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72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right-right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imbalanced node</a:t>
            </a:r>
          </a:p>
        </p:txBody>
      </p:sp>
      <p:pic>
        <p:nvPicPr>
          <p:cNvPr id="5" name="Picture 4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0271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Again, balanced</a:t>
            </a:r>
          </a:p>
        </p:txBody>
      </p:sp>
      <p:pic>
        <p:nvPicPr>
          <p:cNvPr id="4" name="Picture 21" descr="C:\Users\dwharder\Desktop\a2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2109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Insert 64?</a:t>
            </a:r>
          </a:p>
        </p:txBody>
      </p:sp>
      <p:pic>
        <p:nvPicPr>
          <p:cNvPr id="4" name="Picture 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8648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causes no imbalance</a:t>
            </a:r>
          </a:p>
        </p:txBody>
      </p:sp>
      <p:pic>
        <p:nvPicPr>
          <p:cNvPr id="4" name="Picture 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6402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 55</a:t>
            </a:r>
          </a:p>
        </p:txBody>
      </p:sp>
      <p:pic>
        <p:nvPicPr>
          <p:cNvPr id="4" name="Picture 2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5704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69 is imbalanced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left-left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imbalanced node</a:t>
            </a:r>
          </a:p>
        </p:txBody>
      </p:sp>
      <p:pic>
        <p:nvPicPr>
          <p:cNvPr id="4" name="Picture 2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49994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69 is imbalanced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left-left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imbalanced node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63 is that value</a:t>
            </a:r>
          </a:p>
        </p:txBody>
      </p:sp>
      <p:pic>
        <p:nvPicPr>
          <p:cNvPr id="5" name="Picture 4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3719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tree is now balanced</a:t>
            </a:r>
          </a:p>
        </p:txBody>
      </p:sp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969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Insert 70?</a:t>
            </a:r>
          </a:p>
        </p:txBody>
      </p:sp>
      <p:pic>
        <p:nvPicPr>
          <p:cNvPr id="4" name="Picture 2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7721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root node is now imbalanced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right-left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root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75 is that value</a:t>
            </a:r>
          </a:p>
        </p:txBody>
      </p:sp>
      <p:pic>
        <p:nvPicPr>
          <p:cNvPr id="4" name="Picture 2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1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5" descr="C:\Users\dwharder\Desktop\k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09" y="2326746"/>
            <a:ext cx="16065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Prototypical Examples</a:t>
            </a:r>
            <a:endParaRPr lang="en-CA" altLang="en-US" dirty="0">
              <a:latin typeface="Arial" charset="0"/>
              <a:cs typeface="Arial" charset="0"/>
            </a:endParaRPr>
          </a:p>
        </p:txBody>
      </p:sp>
      <p:sp>
        <p:nvSpPr>
          <p:cNvPr id="1434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The result is, again, a perfect tree</a:t>
            </a:r>
          </a:p>
          <a:p>
            <a:pPr>
              <a:buFont typeface="Arial" charset="0"/>
              <a:buNone/>
            </a:pPr>
            <a:endParaRPr lang="en-CA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These examples may seem trivial, but they are the basis for the corrections in the next data structure we will see:  AVL trees</a:t>
            </a:r>
          </a:p>
        </p:txBody>
      </p:sp>
      <p:pic>
        <p:nvPicPr>
          <p:cNvPr id="14341" name="Picture 14340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60034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root node is imbalanced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right-left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root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63 is that node</a:t>
            </a:r>
          </a:p>
        </p:txBody>
      </p:sp>
      <p:pic>
        <p:nvPicPr>
          <p:cNvPr id="5" name="Picture 4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6742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result is AVL balanced</a:t>
            </a:r>
          </a:p>
        </p:txBody>
      </p:sp>
      <p:pic>
        <p:nvPicPr>
          <p:cNvPr id="4" name="Picture 2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0821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890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Removing a leaf node from an AVL tree may cause more than one AVL imbalance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Like insert, erase must check if it caused an imbalance</a:t>
            </a:r>
          </a:p>
          <a:p>
            <a:pPr lvl="1"/>
            <a:r>
              <a:rPr lang="en-CA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Unfortunately, it may cause </a:t>
            </a:r>
            <a:r>
              <a:rPr lang="en-CA" alt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CA" altLang="en-US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CA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 imbalances that must be corrected</a:t>
            </a:r>
          </a:p>
          <a:p>
            <a:pPr lvl="2"/>
            <a:r>
              <a:rPr lang="en-CA" altLang="en-US" dirty="0">
                <a:latin typeface="Arial" charset="0"/>
                <a:cs typeface="Arial" charset="0"/>
              </a:rPr>
              <a:t>Insertions will only cause one imbalance that must be fixed</a:t>
            </a:r>
          </a:p>
          <a:p>
            <a:pPr marL="0" indent="0">
              <a:buNone/>
            </a:pPr>
            <a:endParaRPr lang="en-CA" altLang="en-US" dirty="0">
              <a:latin typeface="Arial" charset="0"/>
              <a:cs typeface="Arial" charset="0"/>
            </a:endParaRPr>
          </a:p>
          <a:p>
            <a:pPr marL="0" indent="0">
              <a:buNone/>
            </a:pPr>
            <a:r>
              <a:rPr lang="en-CA" altLang="en-US" dirty="0">
                <a:latin typeface="Arial" charset="0"/>
                <a:cs typeface="Arial" charset="0"/>
              </a:rPr>
              <a:t>What if we want to remove an internal node?</a:t>
            </a:r>
          </a:p>
          <a:p>
            <a:pPr marL="0" indent="0">
              <a:buNone/>
            </a:pPr>
            <a:r>
              <a:rPr lang="en-CA" altLang="en-US" dirty="0">
                <a:latin typeface="Arial" charset="0"/>
                <a:cs typeface="Arial" charset="0"/>
              </a:rPr>
              <a:t>- The same way as we taught in the previous BST lecture.</a:t>
            </a:r>
          </a:p>
        </p:txBody>
      </p:sp>
      <p:pic>
        <p:nvPicPr>
          <p:cNvPr id="89092" name="Picture 89091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1278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Balance: Case 3 (</a:t>
            </a:r>
            <a:r>
              <a:rPr lang="zh-CN" altLang="en-US" dirty="0">
                <a:latin typeface="Arial" charset="0"/>
                <a:cs typeface="Arial" charset="0"/>
              </a:rPr>
              <a:t>≈</a:t>
            </a:r>
            <a:r>
              <a:rPr lang="en-US" altLang="en-US" dirty="0">
                <a:latin typeface="Arial" charset="0"/>
                <a:cs typeface="Arial" charset="0"/>
              </a:rPr>
              <a:t>Case 1)</a:t>
            </a:r>
          </a:p>
        </p:txBody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088" y="1600200"/>
            <a:ext cx="822960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case will only happen after erasing a leaf node, but not after inserting a node. Do the same as in Case 1.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4F0E88-6C24-4526-913D-58EFB1277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780928"/>
            <a:ext cx="4273210" cy="29237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7007064-4ABB-4FE3-8D06-5592138C66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770" y="2780928"/>
            <a:ext cx="4079718" cy="3177283"/>
          </a:xfrm>
          <a:prstGeom prst="rect">
            <a:avLst/>
          </a:prstGeom>
        </p:spPr>
      </p:pic>
      <p:pic>
        <p:nvPicPr>
          <p:cNvPr id="59397" name="Picture 59396" descr="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47258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01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Consider the following AVL tree</a:t>
            </a:r>
          </a:p>
        </p:txBody>
      </p:sp>
      <p:pic>
        <p:nvPicPr>
          <p:cNvPr id="90116" name="Picture 12" descr="C:\Users\dwharder\Desktop\b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7" name="Picture 90116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3581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11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Suppose we erase the front node:  1</a:t>
            </a:r>
          </a:p>
        </p:txBody>
      </p:sp>
      <p:pic>
        <p:nvPicPr>
          <p:cNvPr id="91140" name="Picture 13" descr="C:\Users\dwharder\Desktop\b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1" name="Picture 91140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8863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21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While its previous parent, 2, is not unbalanced, its grandparent 3 is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The imbalance is in the right-right subtree (Case 1)</a:t>
            </a:r>
          </a:p>
        </p:txBody>
      </p:sp>
      <p:pic>
        <p:nvPicPr>
          <p:cNvPr id="92164" name="Picture 14" descr="C:\Users\dwharder\Desktop\b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5" name="Picture 92164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89495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31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We can correct this with a simple balance</a:t>
            </a:r>
          </a:p>
        </p:txBody>
      </p:sp>
      <p:pic>
        <p:nvPicPr>
          <p:cNvPr id="93188" name="Picture 15" descr="C:\Users\dwharder\Desktop\b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89" name="Picture 93188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069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42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The node of that subtree, 5, is now balanced</a:t>
            </a:r>
          </a:p>
        </p:txBody>
      </p:sp>
      <p:pic>
        <p:nvPicPr>
          <p:cNvPr id="94212" name="Picture 16" descr="C:\Users\dwharder\Desktop\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3" name="Picture 94212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9043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52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Recursing to the root, however, 8 is also unbalanced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This is a right-left imbalance (Case 2)</a:t>
            </a:r>
          </a:p>
        </p:txBody>
      </p:sp>
      <p:pic>
        <p:nvPicPr>
          <p:cNvPr id="95236" name="Picture 17" descr="C:\Users\dwharder\Desktop\b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7" name="Picture 95236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85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AVL Trees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Named after Adelson-</a:t>
            </a:r>
            <a:r>
              <a:rPr lang="en-US" altLang="en-US" dirty="0" err="1">
                <a:latin typeface="Arial" charset="0"/>
                <a:cs typeface="Arial" charset="0"/>
              </a:rPr>
              <a:t>Velskii</a:t>
            </a:r>
            <a:r>
              <a:rPr lang="en-US" altLang="en-US" dirty="0">
                <a:latin typeface="Arial" charset="0"/>
                <a:cs typeface="Arial" charset="0"/>
              </a:rPr>
              <a:t> and Landis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 binary search tree is said to be AVL balanced if: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difference in the heights between the left and right sub-trees is at most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1</a:t>
            </a:r>
            <a:r>
              <a:rPr lang="en-US" altLang="en-US" dirty="0">
                <a:latin typeface="Arial" charset="0"/>
                <a:cs typeface="Arial" charset="0"/>
              </a:rPr>
              <a:t>, and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Both sub-trees are themselves AVL trees</a:t>
            </a:r>
          </a:p>
          <a:p>
            <a:pPr lvl="1"/>
            <a:endParaRPr lang="en-US" altLang="en-US" dirty="0">
              <a:latin typeface="Times New Roman" pitchFamily="18" charset="0"/>
              <a:cs typeface="Arial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Recall: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An empty tree has height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–1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tree with a single node has height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0</a:t>
            </a:r>
          </a:p>
        </p:txBody>
      </p:sp>
      <p:pic>
        <p:nvPicPr>
          <p:cNvPr id="15364" name="Picture 15363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6530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62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Promoting 11 to the root corrects the imbalance </a:t>
            </a:r>
          </a:p>
        </p:txBody>
      </p:sp>
      <p:pic>
        <p:nvPicPr>
          <p:cNvPr id="96260" name="Picture 18" descr="C:\Users\dwharder\Desktop\b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61" name="Picture 96260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7543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72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At this point, the node 11 is balanced</a:t>
            </a:r>
          </a:p>
        </p:txBody>
      </p:sp>
      <p:pic>
        <p:nvPicPr>
          <p:cNvPr id="97284" name="Picture 23" descr="C:\Users\dwharder\Desktop\b2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5" name="Picture 97284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695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83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Still, the root node is unbalanced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This is a right-right imbalance (Case 1)</a:t>
            </a:r>
          </a:p>
        </p:txBody>
      </p:sp>
      <p:pic>
        <p:nvPicPr>
          <p:cNvPr id="98308" name="Picture 20" descr="C:\Users\dwharder\Desktop\b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309" name="Picture 98308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4969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2492375"/>
            <a:ext cx="9140825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933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Again, a simple balance fixes the imbalance</a:t>
            </a:r>
          </a:p>
        </p:txBody>
      </p:sp>
      <p:pic>
        <p:nvPicPr>
          <p:cNvPr id="99333" name="Picture 99332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84751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2492375"/>
            <a:ext cx="9140825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10035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The resulting tree is now AVL balanced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Note, few erases will require one balance, even fewer will require more than one</a:t>
            </a:r>
          </a:p>
        </p:txBody>
      </p:sp>
      <p:pic>
        <p:nvPicPr>
          <p:cNvPr id="100357" name="Picture 100356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2433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Time complexity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60363" indent="-360363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</a:t>
            </a:r>
          </a:p>
          <a:p>
            <a:pPr lvl="1"/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May require one correction to maintain balance</a:t>
            </a:r>
          </a:p>
          <a:p>
            <a:pPr lvl="1"/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Each correction require </a:t>
            </a:r>
            <a:r>
              <a:rPr lang="en-US" altLang="en-US" dirty="0">
                <a:solidFill>
                  <a:prstClr val="black"/>
                </a:solidFill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solidFill>
                  <a:prstClr val="black"/>
                </a:solidFill>
                <a:latin typeface="Times New Roman" pitchFamily="18" charset="0"/>
                <a:cs typeface="Arial" charset="0"/>
              </a:rPr>
              <a:t>(1)</a:t>
            </a: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 time</a:t>
            </a:r>
          </a:p>
          <a:p>
            <a:pPr marL="360363" indent="-360363"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 marL="360363" indent="-360363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err="1">
                <a:latin typeface="Arial" charset="0"/>
                <a:cs typeface="Arial" charset="0"/>
              </a:rPr>
              <a:t>Erasion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May require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corrections to maintain balance</a:t>
            </a:r>
          </a:p>
          <a:p>
            <a:pPr lvl="1"/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Each correction require </a:t>
            </a:r>
            <a:r>
              <a:rPr lang="en-US" altLang="en-US" dirty="0">
                <a:solidFill>
                  <a:prstClr val="black"/>
                </a:solidFill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solidFill>
                  <a:prstClr val="black"/>
                </a:solidFill>
                <a:latin typeface="Times New Roman" pitchFamily="18" charset="0"/>
                <a:cs typeface="Arial" charset="0"/>
              </a:rPr>
              <a:t>(1)</a:t>
            </a: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 time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Depth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dirty="0">
                <a:latin typeface="Arial" charset="0"/>
                <a:cs typeface="Arial" charset="0"/>
              </a:rPr>
              <a:t> is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 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 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So the time complexity is </a:t>
            </a:r>
            <a:r>
              <a:rPr lang="en-US" altLang="en-US" b="1" dirty="0">
                <a:latin typeface="Times New Roman" pitchFamily="18" charset="0"/>
                <a:cs typeface="Arial" charset="0"/>
              </a:rPr>
              <a:t>O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 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 )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104452" name="Picture 104451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204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AVL Trees as Arrays?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previously saw that: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Complete tree can be stored using an array using </a:t>
            </a:r>
            <a:r>
              <a:rPr lang="en-US" altLang="en-US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memory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An arbitrary tree of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Arial" charset="0"/>
                <a:cs typeface="Arial" charset="0"/>
              </a:rPr>
              <a:t> nodes requires </a:t>
            </a:r>
            <a:r>
              <a:rPr lang="en-US" altLang="en-US" b="1" dirty="0">
                <a:latin typeface="Times New Roman" pitchFamily="18" charset="0"/>
                <a:cs typeface="Arial" charset="0"/>
              </a:rPr>
              <a:t>O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(2</a:t>
            </a:r>
            <a:r>
              <a:rPr lang="en-US" altLang="en-US" i="1" baseline="30000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memory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Is it possible to store an AVL tree as an array and not require exponentially more memory?</a:t>
            </a:r>
          </a:p>
        </p:txBody>
      </p:sp>
      <p:pic>
        <p:nvPicPr>
          <p:cNvPr id="101380" name="Picture 101379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90434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AVL Trees as Arrays?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Recall that in the worst case, an AVL tree of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Arial" charset="0"/>
                <a:cs typeface="Arial" charset="0"/>
              </a:rPr>
              <a:t> nodes has a height at most</a:t>
            </a:r>
          </a:p>
          <a:p>
            <a:pPr algn="ctr">
              <a:buFontTx/>
              <a:buNone/>
            </a:pPr>
            <a:r>
              <a:rPr lang="en-US" altLang="en-US" dirty="0" err="1">
                <a:latin typeface="Times New Roman" pitchFamily="18" charset="0"/>
                <a:cs typeface="Arial" charset="0"/>
              </a:rPr>
              <a:t>log</a:t>
            </a:r>
            <a:r>
              <a:rPr lang="en-US" altLang="en-US" i="1" baseline="-25000" dirty="0" err="1">
                <a:latin typeface="Symbol" pitchFamily="18" charset="2"/>
                <a:cs typeface="Arial" charset="0"/>
              </a:rPr>
              <a:t>f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 – 1.3277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Such a tree requires an array of size</a:t>
            </a:r>
          </a:p>
          <a:p>
            <a:pPr algn="ctr">
              <a:buFontTx/>
              <a:buNone/>
            </a:pPr>
            <a:r>
              <a:rPr lang="en-US" altLang="en-US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log</a:t>
            </a:r>
            <a:r>
              <a:rPr lang="en-US" altLang="en-US" sz="1400" i="1" baseline="30000" dirty="0">
                <a:latin typeface="Symbol" pitchFamily="18" charset="2"/>
                <a:cs typeface="Arial" charset="0"/>
              </a:rPr>
              <a:t>f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baseline="30000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) – 1.3277 + 1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– 1</a:t>
            </a:r>
            <a:endParaRPr lang="en-US" altLang="en-US" baseline="30000" dirty="0">
              <a:latin typeface="Times New Roman" pitchFamily="18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can rewrite this as</a:t>
            </a:r>
          </a:p>
          <a:p>
            <a:pPr algn="ctr">
              <a:buFontTx/>
              <a:buNone/>
            </a:pPr>
            <a:r>
              <a:rPr lang="en-US" altLang="en-US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–0.3277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</a:t>
            </a:r>
            <a:r>
              <a:rPr lang="en-US" altLang="en-US" i="1" dirty="0" err="1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30000" dirty="0" err="1">
                <a:latin typeface="Times New Roman" pitchFamily="18" charset="0"/>
                <a:cs typeface="Arial" charset="0"/>
              </a:rPr>
              <a:t>log</a:t>
            </a:r>
            <a:r>
              <a:rPr lang="en-US" altLang="en-US" sz="1400" i="1" baseline="30000" dirty="0" err="1">
                <a:latin typeface="Symbol" pitchFamily="18" charset="2"/>
                <a:cs typeface="Arial" charset="0"/>
              </a:rPr>
              <a:t>f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(2)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≈ 0.7968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1.44 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Thus, we would require </a:t>
            </a:r>
            <a:r>
              <a:rPr lang="en-US" altLang="en-US" b="1" dirty="0">
                <a:latin typeface="Times New Roman" pitchFamily="18" charset="0"/>
                <a:cs typeface="Arial" charset="0"/>
              </a:rPr>
              <a:t>O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1.44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memory</a:t>
            </a:r>
          </a:p>
        </p:txBody>
      </p:sp>
      <p:pic>
        <p:nvPicPr>
          <p:cNvPr id="102404" name="Picture 102403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65532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4" descr="bb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8" y="2309813"/>
            <a:ext cx="3492500" cy="342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AVL Trees as Arrays?</a:t>
            </a:r>
          </a:p>
        </p:txBody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While the polynomial </a:t>
            </a:r>
            <a:r>
              <a:rPr lang="en-US" altLang="en-US" dirty="0" err="1">
                <a:latin typeface="Arial" charset="0"/>
                <a:cs typeface="Arial" charset="0"/>
              </a:rPr>
              <a:t>behaviour</a:t>
            </a:r>
            <a:r>
              <a:rPr lang="en-US" altLang="en-US" dirty="0">
                <a:latin typeface="Arial" charset="0"/>
                <a:cs typeface="Arial" charset="0"/>
              </a:rPr>
              <a:t> of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1.44</a:t>
            </a:r>
            <a:r>
              <a:rPr lang="en-US" altLang="en-US" dirty="0">
                <a:latin typeface="Arial" charset="0"/>
                <a:cs typeface="Arial" charset="0"/>
              </a:rPr>
              <a:t> is not as bad as exponential </a:t>
            </a:r>
            <a:r>
              <a:rPr lang="en-US" altLang="en-US" dirty="0" err="1">
                <a:latin typeface="Arial" charset="0"/>
                <a:cs typeface="Arial" charset="0"/>
              </a:rPr>
              <a:t>behaviour</a:t>
            </a:r>
            <a:r>
              <a:rPr lang="en-US" altLang="en-US" dirty="0">
                <a:latin typeface="Arial" charset="0"/>
                <a:cs typeface="Arial" charset="0"/>
              </a:rPr>
              <a:t>, it is still reasonably sub-optimal when compared to the linear growth associated with link-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allocated trees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Here we see </a:t>
            </a:r>
            <a:r>
              <a:rPr lang="en-US" altLang="en-US" i="1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</a:t>
            </a:r>
            <a:r>
              <a:rPr lang="en-US" altLang="en-US" dirty="0">
                <a:latin typeface="Arial" charset="0"/>
                <a:cs typeface="Arial" charset="0"/>
              </a:rPr>
              <a:t>and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</a:t>
            </a:r>
            <a:r>
              <a:rPr lang="en-US" altLang="en-US" i="1" dirty="0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30000" dirty="0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1.44 </a:t>
            </a:r>
            <a:r>
              <a:rPr lang="en-US" altLang="en-US" dirty="0">
                <a:latin typeface="Arial" charset="0"/>
                <a:cs typeface="Arial" charset="0"/>
              </a:rPr>
              <a:t>on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[0, 1000]</a:t>
            </a:r>
          </a:p>
        </p:txBody>
      </p:sp>
      <p:pic>
        <p:nvPicPr>
          <p:cNvPr id="103429" name="Picture 103428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23183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Summary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60363" indent="-360363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AVL trees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Balance: difference in subtree heights is 0 or 1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Insertion and </a:t>
            </a:r>
            <a:r>
              <a:rPr lang="en-US" altLang="en-US" dirty="0" err="1">
                <a:latin typeface="Arial" charset="0"/>
                <a:cs typeface="Arial" charset="0"/>
              </a:rPr>
              <a:t>erasion</a:t>
            </a:r>
            <a:r>
              <a:rPr lang="en-US" altLang="en-US" dirty="0">
                <a:latin typeface="Arial" charset="0"/>
                <a:cs typeface="Arial" charset="0"/>
              </a:rPr>
              <a:t> may require the tree to be rebalanced by tree rotations</a:t>
            </a:r>
          </a:p>
        </p:txBody>
      </p:sp>
      <p:pic>
        <p:nvPicPr>
          <p:cNvPr id="104452" name="Picture 104451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26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AVL Trees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AVL trees with </a:t>
            </a:r>
            <a:r>
              <a:rPr lang="en-US" altLang="en-US">
                <a:latin typeface="Times New Roman" pitchFamily="18" charset="0"/>
                <a:cs typeface="Arial" charset="0"/>
              </a:rPr>
              <a:t>1</a:t>
            </a:r>
            <a:r>
              <a:rPr lang="en-US" altLang="en-US">
                <a:latin typeface="Arial" charset="0"/>
                <a:cs typeface="Arial" charset="0"/>
              </a:rPr>
              <a:t>, </a:t>
            </a:r>
            <a:r>
              <a:rPr lang="en-US" altLang="en-US">
                <a:latin typeface="Times New Roman" pitchFamily="18" charset="0"/>
                <a:cs typeface="Arial" charset="0"/>
              </a:rPr>
              <a:t>2</a:t>
            </a:r>
            <a:r>
              <a:rPr lang="en-US" altLang="en-US">
                <a:latin typeface="Arial" charset="0"/>
                <a:cs typeface="Arial" charset="0"/>
              </a:rPr>
              <a:t>, </a:t>
            </a:r>
            <a:r>
              <a:rPr lang="en-US" altLang="en-US">
                <a:latin typeface="Times New Roman" pitchFamily="18" charset="0"/>
                <a:cs typeface="Arial" charset="0"/>
              </a:rPr>
              <a:t>3</a:t>
            </a:r>
            <a:r>
              <a:rPr lang="en-US" altLang="en-US">
                <a:latin typeface="Arial" charset="0"/>
                <a:cs typeface="Arial" charset="0"/>
              </a:rPr>
              <a:t>, and </a:t>
            </a:r>
            <a:r>
              <a:rPr lang="en-US" altLang="en-US">
                <a:latin typeface="Times New Roman" pitchFamily="18" charset="0"/>
                <a:cs typeface="Arial" charset="0"/>
              </a:rPr>
              <a:t>4</a:t>
            </a:r>
            <a:r>
              <a:rPr lang="en-US" altLang="en-US">
                <a:latin typeface="Arial" charset="0"/>
                <a:cs typeface="Arial" charset="0"/>
              </a:rPr>
              <a:t> nodes:</a:t>
            </a:r>
          </a:p>
        </p:txBody>
      </p:sp>
      <p:pic>
        <p:nvPicPr>
          <p:cNvPr id="17412" name="Picture 6" descr="AVLTrees01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133600"/>
            <a:ext cx="5543550" cy="208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17412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71922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rgbClr val="B2B2B2"/>
                </a:solidFill>
                <a:latin typeface="Arial" charset="0"/>
                <a:cs typeface="Arial" charset="0"/>
              </a:rPr>
              <a:t>Usage Notes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These slides are made publicly available on the web for anyone to use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If you choose to use them, or a part thereof, for a course at another institution, I ask only three things: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inform me that you are using the slides,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acknowledge my work, and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alert me of any mistakes which I made or changes which you make, and allow me the option of incorporating such changes (with an acknowledgment) in my set of slides</a:t>
            </a:r>
          </a:p>
          <a:p>
            <a:pPr lvl="1" eaLnBrk="1" hangingPunct="1">
              <a:buFontTx/>
              <a:buNone/>
              <a:defRPr/>
            </a:pPr>
            <a:endParaRPr lang="en-US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dirty="0">
                <a:solidFill>
                  <a:srgbClr val="B2B2B2"/>
                </a:solidFill>
              </a:rPr>
              <a:t>					</a:t>
            </a:r>
            <a:r>
              <a:rPr lang="en-US" sz="1600" dirty="0">
                <a:solidFill>
                  <a:srgbClr val="B2B2B2"/>
                </a:solidFill>
              </a:rPr>
              <a:t>	Sincerely,</a:t>
            </a: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Douglas Wilhelm Harder, </a:t>
            </a:r>
            <a:r>
              <a:rPr lang="en-US" sz="1600" dirty="0" err="1">
                <a:solidFill>
                  <a:srgbClr val="B2B2B2"/>
                </a:solidFill>
              </a:rPr>
              <a:t>MMath</a:t>
            </a:r>
            <a:endParaRPr lang="en-US" sz="1600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</a:t>
            </a:r>
            <a:r>
              <a:rPr lang="en-US" sz="1600" b="1" dirty="0">
                <a:solidFill>
                  <a:srgbClr val="B2B2B2"/>
                </a:solidFill>
                <a:latin typeface="Courier New" pitchFamily="49" charset="0"/>
              </a:rPr>
              <a:t>dwharder@alumni.uwaterloo.ca</a:t>
            </a:r>
          </a:p>
        </p:txBody>
      </p:sp>
      <p:pic>
        <p:nvPicPr>
          <p:cNvPr id="119812" name="Picture 119811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AVL Trees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Here is a larger AVL tree (</a:t>
            </a:r>
            <a:r>
              <a:rPr lang="en-US" altLang="en-US">
                <a:latin typeface="Times New Roman" pitchFamily="18" charset="0"/>
                <a:cs typeface="Arial" charset="0"/>
              </a:rPr>
              <a:t>42</a:t>
            </a:r>
            <a:r>
              <a:rPr lang="en-US" altLang="en-US">
                <a:latin typeface="Arial" charset="0"/>
                <a:cs typeface="Arial" charset="0"/>
              </a:rPr>
              <a:t> nodes):</a:t>
            </a:r>
          </a:p>
        </p:txBody>
      </p:sp>
      <p:pic>
        <p:nvPicPr>
          <p:cNvPr id="18436" name="Picture 13" descr="avl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349500"/>
            <a:ext cx="8928100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18436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36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AVL Trees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root node is AVL-balanced: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Both sub-trees are of height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4</a:t>
            </a:r>
            <a:r>
              <a:rPr lang="en-US" altLang="en-US" dirty="0">
                <a:latin typeface="Arial" charset="0"/>
                <a:cs typeface="Arial" charset="0"/>
              </a:rPr>
              <a:t>:</a:t>
            </a:r>
          </a:p>
        </p:txBody>
      </p:sp>
      <p:pic>
        <p:nvPicPr>
          <p:cNvPr id="19460" name="Picture 5" descr="avl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349500"/>
            <a:ext cx="8928100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19460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79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0" descr="avl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349500"/>
            <a:ext cx="8928100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AVL Trees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All other nodes (</a:t>
            </a:r>
            <a:r>
              <a:rPr lang="en-US" altLang="en-US" i="1" dirty="0">
                <a:latin typeface="Arial" charset="0"/>
                <a:cs typeface="Arial" charset="0"/>
              </a:rPr>
              <a:t>e</a:t>
            </a:r>
            <a:r>
              <a:rPr lang="en-US" altLang="en-US" dirty="0">
                <a:latin typeface="Arial" charset="0"/>
                <a:cs typeface="Arial" charset="0"/>
              </a:rPr>
              <a:t>.</a:t>
            </a:r>
            <a:r>
              <a:rPr lang="en-US" altLang="en-US" i="1" dirty="0">
                <a:latin typeface="Arial" charset="0"/>
                <a:cs typeface="Arial" charset="0"/>
              </a:rPr>
              <a:t>g</a:t>
            </a:r>
            <a:r>
              <a:rPr lang="en-US" altLang="en-US" dirty="0">
                <a:latin typeface="Arial" charset="0"/>
                <a:cs typeface="Arial" charset="0"/>
              </a:rPr>
              <a:t>., AF and BL) are AVL 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sub-trees differ in height by at most one</a:t>
            </a:r>
          </a:p>
        </p:txBody>
      </p:sp>
      <p:pic>
        <p:nvPicPr>
          <p:cNvPr id="20485" name="Picture 20484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956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Height of an AVL Tree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By the definition of complete trees, any complete binary search tree is an AVL tree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Thus, the </a:t>
            </a:r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upper bound </a:t>
            </a:r>
            <a:r>
              <a:rPr lang="en-US" altLang="en-US" dirty="0">
                <a:latin typeface="Arial" charset="0"/>
                <a:cs typeface="Arial" charset="0"/>
              </a:rPr>
              <a:t>on the number of nodes in an AVL tree of height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>
                <a:latin typeface="Arial" charset="0"/>
                <a:cs typeface="Arial" charset="0"/>
              </a:rPr>
              <a:t> </a:t>
            </a:r>
            <a:r>
              <a:rPr lang="en-US" altLang="zh-CN" dirty="0">
                <a:latin typeface="Arial" charset="0"/>
                <a:cs typeface="Arial" charset="0"/>
              </a:rPr>
              <a:t>is</a:t>
            </a:r>
            <a:r>
              <a:rPr lang="zh-CN" altLang="en-US" dirty="0">
                <a:latin typeface="Arial" charset="0"/>
                <a:cs typeface="Arial" charset="0"/>
              </a:rPr>
              <a:t> </a:t>
            </a:r>
            <a:r>
              <a:rPr lang="en-US" altLang="en-US" dirty="0">
                <a:latin typeface="Arial" charset="0"/>
                <a:cs typeface="Arial" charset="0"/>
              </a:rPr>
              <a:t>a perfect binary tree with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i="1" baseline="30000" dirty="0">
                <a:latin typeface="Times New Roman" pitchFamily="18" charset="0"/>
                <a:cs typeface="Arial" charset="0"/>
              </a:rPr>
              <a:t>h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 + 1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– 1</a:t>
            </a:r>
            <a:r>
              <a:rPr lang="en-US" altLang="en-US" dirty="0">
                <a:latin typeface="Arial" charset="0"/>
                <a:cs typeface="Arial" charset="0"/>
              </a:rPr>
              <a:t> nodes</a:t>
            </a:r>
            <a:endParaRPr lang="en-US" altLang="en-US" dirty="0">
              <a:latin typeface="Times New Roman" pitchFamily="18" charset="0"/>
              <a:cs typeface="Arial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What is the </a:t>
            </a:r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lower bound</a:t>
            </a:r>
            <a:r>
              <a:rPr lang="en-US" altLang="en-US" dirty="0">
                <a:latin typeface="Arial" charset="0"/>
                <a:cs typeface="Arial" charset="0"/>
              </a:rPr>
              <a:t>?</a:t>
            </a:r>
          </a:p>
          <a:p>
            <a:pPr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21508" name="Picture 21507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72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Height of an AVL Tree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Let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F(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be the fewest number of nodes in a tree of height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h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From a previous slide:</a:t>
            </a:r>
          </a:p>
          <a:p>
            <a:pPr lvl="1">
              <a:buFontTx/>
              <a:buNone/>
            </a:pPr>
            <a:r>
              <a:rPr lang="en-US" altLang="en-US" dirty="0">
                <a:latin typeface="Times New Roman" pitchFamily="18" charset="0"/>
                <a:cs typeface="Arial" charset="0"/>
              </a:rPr>
              <a:t>		F(0) = 1</a:t>
            </a:r>
          </a:p>
          <a:p>
            <a:pPr lvl="1">
              <a:buFontTx/>
              <a:buNone/>
            </a:pPr>
            <a:r>
              <a:rPr lang="en-US" altLang="en-US" dirty="0">
                <a:latin typeface="Times New Roman" pitchFamily="18" charset="0"/>
                <a:cs typeface="Arial" charset="0"/>
              </a:rPr>
              <a:t>		F(1) = 2</a:t>
            </a:r>
          </a:p>
          <a:p>
            <a:pPr lvl="1">
              <a:buFontTx/>
              <a:buNone/>
            </a:pPr>
            <a:r>
              <a:rPr lang="en-US" altLang="en-US" dirty="0">
                <a:latin typeface="Times New Roman" pitchFamily="18" charset="0"/>
                <a:cs typeface="Arial" charset="0"/>
              </a:rPr>
              <a:t>		F(2) = 4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Can we find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F(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?</a:t>
            </a:r>
          </a:p>
        </p:txBody>
      </p:sp>
      <p:pic>
        <p:nvPicPr>
          <p:cNvPr id="22532" name="Picture 6" descr="AVLTrees01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2565400"/>
            <a:ext cx="363855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22532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5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Height of an AVL Tree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worst-case AVL tree of height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>
                <a:latin typeface="Arial" charset="0"/>
                <a:cs typeface="Arial" charset="0"/>
              </a:rPr>
              <a:t> would have: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worst-case AVL tree of height </a:t>
            </a:r>
            <a:r>
              <a:rPr lang="en-US" altLang="en-US" i="1" dirty="0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 – 1</a:t>
            </a:r>
            <a:r>
              <a:rPr lang="en-US" altLang="en-US" dirty="0">
                <a:solidFill>
                  <a:srgbClr val="00B0F0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dirty="0">
                <a:latin typeface="Arial" charset="0"/>
                <a:cs typeface="Arial" charset="0"/>
              </a:rPr>
              <a:t>on one side,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worst-case AVL tree of height </a:t>
            </a:r>
            <a:r>
              <a:rPr lang="en-US" altLang="en-US" i="1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 – 2</a:t>
            </a:r>
            <a:r>
              <a:rPr lang="en-US" altLang="en-US" dirty="0">
                <a:latin typeface="Arial" charset="0"/>
                <a:cs typeface="Arial" charset="0"/>
              </a:rPr>
              <a:t> on the other, and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</a:t>
            </a:r>
            <a:r>
              <a:rPr lang="en-US" altLang="en-US" dirty="0">
                <a:solidFill>
                  <a:srgbClr val="CC3399"/>
                </a:solidFill>
                <a:latin typeface="Arial" charset="0"/>
                <a:cs typeface="Arial" charset="0"/>
              </a:rPr>
              <a:t>root</a:t>
            </a:r>
            <a:r>
              <a:rPr lang="en-US" altLang="en-US" dirty="0">
                <a:latin typeface="Arial" charset="0"/>
                <a:cs typeface="Arial" charset="0"/>
              </a:rPr>
              <a:t> node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get: 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F(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 = </a:t>
            </a:r>
            <a:r>
              <a:rPr lang="en-US" altLang="en-US" dirty="0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F(</a:t>
            </a:r>
            <a:r>
              <a:rPr lang="en-US" altLang="en-US" i="1" dirty="0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 – 1)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+ </a:t>
            </a:r>
            <a:r>
              <a:rPr lang="en-US" altLang="en-US" dirty="0">
                <a:solidFill>
                  <a:srgbClr val="CC3399"/>
                </a:solidFill>
                <a:latin typeface="Times New Roman" pitchFamily="18" charset="0"/>
                <a:cs typeface="Arial" charset="0"/>
              </a:rPr>
              <a:t>1</a:t>
            </a:r>
            <a:r>
              <a:rPr lang="en-US" altLang="en-US" dirty="0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+ </a:t>
            </a:r>
            <a:r>
              <a:rPr lang="en-US" altLang="en-US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F(</a:t>
            </a:r>
            <a:r>
              <a:rPr lang="en-US" altLang="en-US" i="1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 – 2)</a:t>
            </a:r>
            <a:endParaRPr lang="en-US" altLang="en-US" dirty="0">
              <a:solidFill>
                <a:srgbClr val="CC3399"/>
              </a:solidFill>
              <a:latin typeface="Times New Roman" pitchFamily="18" charset="0"/>
              <a:cs typeface="Arial" charset="0"/>
            </a:endParaRPr>
          </a:p>
        </p:txBody>
      </p:sp>
      <p:pic>
        <p:nvPicPr>
          <p:cNvPr id="23556" name="Picture 23555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49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Outline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Define height balancing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Maintaining balance within a tree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AVL trees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Difference of heights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Maintaining balance after insertions and erases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Can we store AVL trees as arrays?</a:t>
            </a:r>
          </a:p>
        </p:txBody>
      </p:sp>
      <p:pic>
        <p:nvPicPr>
          <p:cNvPr id="5124" name="Picture 5123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18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Height of an AVL Tree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is a recurrence relation:</a:t>
            </a:r>
          </a:p>
          <a:p>
            <a:endParaRPr lang="pt-BR" altLang="en-US" dirty="0">
              <a:latin typeface="Arial" charset="0"/>
              <a:cs typeface="Arial" charset="0"/>
            </a:endParaRPr>
          </a:p>
          <a:p>
            <a:endParaRPr lang="pt-BR" altLang="en-US" dirty="0">
              <a:latin typeface="Arial" charset="0"/>
              <a:cs typeface="Arial" charset="0"/>
            </a:endParaRPr>
          </a:p>
          <a:p>
            <a:endParaRPr lang="pt-BR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pt-BR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pt-BR" altLang="en-US" dirty="0">
                <a:latin typeface="Arial" charset="0"/>
                <a:cs typeface="Arial" charset="0"/>
              </a:rPr>
              <a:t>	The solution?</a:t>
            </a:r>
          </a:p>
          <a:p>
            <a:pPr lvl="1"/>
            <a:r>
              <a:rPr lang="pt-BR" altLang="en-US" dirty="0">
                <a:latin typeface="Arial" charset="0"/>
                <a:cs typeface="Arial" charset="0"/>
              </a:rPr>
              <a:t>Note that 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+ 1 = (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1) + 1) + (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2) + 1)</a:t>
            </a:r>
          </a:p>
          <a:p>
            <a:pPr lvl="1"/>
            <a:r>
              <a:rPr lang="pt-BR" altLang="en-US" dirty="0">
                <a:latin typeface="Arial" charset="0"/>
                <a:cs typeface="Arial" charset="0"/>
              </a:rPr>
              <a:t>Therefore, </a:t>
            </a:r>
            <a:r>
              <a:rPr lang="pt-BR" alt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alt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+ 1</a:t>
            </a:r>
            <a:r>
              <a:rPr lang="pt-BR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 is a Fibonacci number</a:t>
            </a:r>
            <a:r>
              <a:rPr lang="pt-BR" altLang="en-US" dirty="0">
                <a:latin typeface="Arial" charset="0"/>
                <a:cs typeface="Arial" charset="0"/>
              </a:rPr>
              <a:t>:</a:t>
            </a:r>
          </a:p>
          <a:p>
            <a:pPr marL="457200" lvl="1" indent="0">
              <a:buNone/>
            </a:pP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(0) + 1 =   2	→	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(0) =   1</a:t>
            </a:r>
          </a:p>
          <a:p>
            <a:pPr marL="457200" lvl="1" indent="0">
              <a:buNone/>
            </a:pP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+ 1 =   3	→	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=   2</a:t>
            </a:r>
          </a:p>
          <a:p>
            <a:pPr marL="457200" lvl="1" indent="0">
              <a:buNone/>
            </a:pP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+ 1 =   5	→	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=   4</a:t>
            </a:r>
          </a:p>
          <a:p>
            <a:pPr marL="457200" lvl="1" indent="0">
              <a:buNone/>
            </a:pP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+ 1 =   8	→	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=   7</a:t>
            </a:r>
          </a:p>
          <a:p>
            <a:pPr marL="457200" lvl="1" indent="0">
              <a:buNone/>
            </a:pP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 + 1 = 13	→	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 = 12</a:t>
            </a:r>
          </a:p>
          <a:p>
            <a:pPr marL="457200" lvl="1" indent="0">
              <a:buNone/>
            </a:pP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 + 1 = 21	→	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 = 20</a:t>
            </a:r>
          </a:p>
          <a:p>
            <a:pPr marL="457200" lvl="1" indent="0">
              <a:buNone/>
            </a:pP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(6) + 1 = 34	→	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(6) = 33</a:t>
            </a:r>
            <a:endParaRPr lang="pt-BR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  <p:graphicFrame>
        <p:nvGraphicFramePr>
          <p:cNvPr id="2458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8902671"/>
              </p:ext>
            </p:extLst>
          </p:nvPr>
        </p:nvGraphicFramePr>
        <p:xfrm>
          <a:off x="2339752" y="1916832"/>
          <a:ext cx="4103985" cy="1236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5" name="Equation" r:id="rId4" imgW="2362200" imgH="711200" progId="Equation.3">
                  <p:embed/>
                </p:oleObj>
              </mc:Choice>
              <mc:Fallback>
                <p:oleObj name="Equation" r:id="rId4" imgW="23622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1916832"/>
                        <a:ext cx="4103985" cy="12362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581" name="Picture 24580" descr="temp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4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Height of an AVL Tree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Alternatively, if it wasn’t so simple:</a:t>
            </a:r>
          </a:p>
          <a:p>
            <a:pPr>
              <a:buFontTx/>
              <a:buNone/>
            </a:pPr>
            <a:r>
              <a:rPr lang="en-US" altLang="en-US" sz="1800" b="1" dirty="0">
                <a:latin typeface="Courier New" pitchFamily="49" charset="0"/>
                <a:cs typeface="Arial" charset="0"/>
              </a:rPr>
              <a:t>&gt; </a:t>
            </a:r>
            <a:r>
              <a:rPr lang="en-US" altLang="en-US" sz="1800" b="1" dirty="0" err="1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rsolve</a:t>
            </a:r>
            <a:r>
              <a:rPr lang="en-US" altLang="en-US" sz="1800" b="1" dirty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( {F(0) = 1, F(1) = 2,</a:t>
            </a:r>
          </a:p>
          <a:p>
            <a:pPr>
              <a:buFontTx/>
              <a:buNone/>
            </a:pPr>
            <a:r>
              <a:rPr lang="en-US" altLang="en-US" sz="1800" b="1" dirty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           F(h) = 1 + F(h - 1) + F(h - 2)}, F(h) );</a:t>
            </a:r>
          </a:p>
          <a:p>
            <a:pPr>
              <a:buFontTx/>
              <a:buNone/>
            </a:pPr>
            <a:endParaRPr lang="en-US" altLang="en-US" sz="1800" b="1" dirty="0">
              <a:solidFill>
                <a:srgbClr val="FF0000"/>
              </a:solidFill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800" b="1" dirty="0">
              <a:solidFill>
                <a:srgbClr val="FF0000"/>
              </a:solidFill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800" b="1" dirty="0">
              <a:solidFill>
                <a:srgbClr val="FF0000"/>
              </a:solidFill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800" b="1" dirty="0">
                <a:latin typeface="Courier New" pitchFamily="49" charset="0"/>
                <a:cs typeface="Arial" charset="0"/>
              </a:rPr>
              <a:t>&gt;</a:t>
            </a:r>
            <a:r>
              <a:rPr lang="en-US" altLang="en-US" sz="1800" b="1" dirty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 </a:t>
            </a:r>
            <a:r>
              <a:rPr lang="en-US" altLang="en-US" sz="1800" b="1" dirty="0" err="1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asympt</a:t>
            </a:r>
            <a:r>
              <a:rPr lang="en-US" altLang="en-US" sz="1800" b="1" dirty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( %, h );</a:t>
            </a:r>
          </a:p>
          <a:p>
            <a:pPr>
              <a:buFontTx/>
              <a:buNone/>
            </a:pPr>
            <a:endParaRPr lang="en-US" altLang="en-US" sz="1800" b="1" dirty="0">
              <a:solidFill>
                <a:srgbClr val="FF0000"/>
              </a:solidFill>
              <a:latin typeface="Courier New" pitchFamily="49" charset="0"/>
              <a:cs typeface="Arial" charset="0"/>
            </a:endParaRPr>
          </a:p>
          <a:p>
            <a:endParaRPr lang="en-US" altLang="en-US" dirty="0">
              <a:latin typeface="Courier New" pitchFamily="49" charset="0"/>
              <a:cs typeface="Arial" charset="0"/>
            </a:endParaRPr>
          </a:p>
        </p:txBody>
      </p:sp>
      <p:sp>
        <p:nvSpPr>
          <p:cNvPr id="88070" name="Oval 6"/>
          <p:cNvSpPr>
            <a:spLocks noChangeArrowheads="1"/>
          </p:cNvSpPr>
          <p:nvPr/>
        </p:nvSpPr>
        <p:spPr bwMode="auto">
          <a:xfrm>
            <a:off x="1258888" y="3956050"/>
            <a:ext cx="2879725" cy="1368425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/>
          </a:p>
        </p:txBody>
      </p:sp>
      <p:pic>
        <p:nvPicPr>
          <p:cNvPr id="8807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565400"/>
            <a:ext cx="8142288" cy="109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2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25" y="4078288"/>
            <a:ext cx="6337300" cy="114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50" name="Object 7"/>
          <p:cNvGraphicFramePr>
            <a:graphicFrameLocks noChangeAspect="1"/>
          </p:cNvGraphicFramePr>
          <p:nvPr/>
        </p:nvGraphicFramePr>
        <p:xfrm>
          <a:off x="4164013" y="5265738"/>
          <a:ext cx="1133475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98" name="Equation" r:id="rId6" imgW="723586" imgH="533169" progId="Equation.DSMT4">
                  <p:embed/>
                </p:oleObj>
              </mc:Choice>
              <mc:Fallback>
                <p:oleObj name="Equation" r:id="rId6" imgW="723586" imgH="53316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4013" y="5265738"/>
                        <a:ext cx="1133475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3732213" y="5121275"/>
            <a:ext cx="574675" cy="3603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073" name="Picture 88072" descr="temp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85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7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Height of an AVL Tree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is approximately</a:t>
            </a:r>
          </a:p>
          <a:p>
            <a:pPr>
              <a:buFontTx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		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</a:t>
            </a:r>
            <a:r>
              <a:rPr lang="en-US" altLang="en-US" i="1" dirty="0">
                <a:latin typeface="Times New Roman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dirty="0">
                <a:latin typeface="Times New Roman" pitchFamily="18" charset="0"/>
                <a:cs typeface="Times New Roman" panose="02020603050405020304" pitchFamily="18" charset="0"/>
              </a:rPr>
              <a:t>) ≈ 1.8944 </a:t>
            </a:r>
            <a:r>
              <a:rPr lang="en-US" altLang="en-US" i="1" dirty="0">
                <a:latin typeface="Symbol" pitchFamily="18" charset="2"/>
                <a:cs typeface="Arial" charset="0"/>
              </a:rPr>
              <a:t>f </a:t>
            </a:r>
            <a:r>
              <a:rPr lang="en-US" altLang="en-US" i="1" baseline="30000" dirty="0"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– 1 </a:t>
            </a:r>
          </a:p>
          <a:p>
            <a:pPr>
              <a:buFontTx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where </a:t>
            </a:r>
            <a:r>
              <a:rPr lang="en-US" altLang="en-US" i="1" dirty="0">
                <a:latin typeface="Symbol" pitchFamily="18" charset="2"/>
                <a:cs typeface="Arial" charset="0"/>
              </a:rPr>
              <a:t>f</a:t>
            </a:r>
            <a:r>
              <a:rPr lang="en-US" altLang="en-US" dirty="0">
                <a:latin typeface="Arial" charset="0"/>
                <a:cs typeface="Arial" charset="0"/>
              </a:rPr>
              <a:t>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≈</a:t>
            </a:r>
            <a:r>
              <a:rPr lang="en-US" altLang="en-US" dirty="0">
                <a:latin typeface="Arial" charset="0"/>
                <a:cs typeface="Arial" charset="0"/>
              </a:rPr>
              <a:t>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1.6180</a:t>
            </a:r>
            <a:r>
              <a:rPr lang="en-US" altLang="en-US" dirty="0">
                <a:latin typeface="Arial" charset="0"/>
                <a:cs typeface="Arial" charset="0"/>
              </a:rPr>
              <a:t> is the golden ratio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That is, </a:t>
            </a:r>
            <a:r>
              <a:rPr lang="en-US" altLang="en-US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F(</a:t>
            </a:r>
            <a:r>
              <a:rPr lang="en-US" altLang="en-US" i="1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) = </a:t>
            </a:r>
            <a:r>
              <a:rPr lang="en-US" altLang="en-US" b="1" dirty="0">
                <a:solidFill>
                  <a:srgbClr val="FF0000"/>
                </a:solidFill>
                <a:latin typeface="Symbol" pitchFamily="18" charset="2"/>
                <a:cs typeface="Arial" charset="0"/>
                <a:sym typeface="Symbol" panose="05050102010706020507" pitchFamily="18" charset="2"/>
              </a:rPr>
              <a:t></a:t>
            </a:r>
            <a:r>
              <a:rPr lang="en-US" altLang="en-US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solidFill>
                  <a:srgbClr val="FF0000"/>
                </a:solidFill>
                <a:latin typeface="Symbol" pitchFamily="18" charset="2"/>
                <a:cs typeface="Arial" charset="0"/>
              </a:rPr>
              <a:t>f </a:t>
            </a:r>
            <a:r>
              <a:rPr lang="en-US" altLang="en-US" i="1" baseline="30000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)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Thus, we may find the maximum value of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>
                <a:latin typeface="Arial" charset="0"/>
                <a:cs typeface="Arial" charset="0"/>
              </a:rPr>
              <a:t> for a given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Arial" charset="0"/>
                <a:cs typeface="Arial" charset="0"/>
              </a:rPr>
              <a:t>: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040645"/>
              </p:ext>
            </p:extLst>
          </p:nvPr>
        </p:nvGraphicFramePr>
        <p:xfrm>
          <a:off x="1397000" y="3860800"/>
          <a:ext cx="6783388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16" name="Equation" r:id="rId4" imgW="3632040" imgH="406080" progId="Equation.DSMT4">
                  <p:embed/>
                </p:oleObj>
              </mc:Choice>
              <mc:Fallback>
                <p:oleObj name="Equation" r:id="rId4" imgW="363204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97000" y="3860800"/>
                        <a:ext cx="6783388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628" name="Picture 26627" descr="temp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62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Height of an AVL Tree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this example,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= 88</a:t>
            </a:r>
            <a:r>
              <a:rPr lang="en-US" altLang="en-US" dirty="0">
                <a:latin typeface="Arial" charset="0"/>
                <a:cs typeface="Arial" charset="0"/>
              </a:rPr>
              <a:t>, the worst- and best-case scenarios differ in height by only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2</a:t>
            </a:r>
          </a:p>
        </p:txBody>
      </p:sp>
      <p:pic>
        <p:nvPicPr>
          <p:cNvPr id="27652" name="Picture 4" descr="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492375"/>
            <a:ext cx="8475662" cy="207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27652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385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Height of an AVL Tree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If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= 10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6</a:t>
            </a:r>
            <a:r>
              <a:rPr lang="en-US" altLang="en-US" dirty="0">
                <a:latin typeface="Arial" charset="0"/>
                <a:cs typeface="Arial" charset="0"/>
              </a:rPr>
              <a:t>, the bounds on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>
                <a:latin typeface="Arial" charset="0"/>
                <a:cs typeface="Arial" charset="0"/>
              </a:rPr>
              <a:t> are: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minimum height: 	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log</a:t>
            </a:r>
            <a:r>
              <a:rPr lang="en-US" altLang="en-US" baseline="-25000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( 10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6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) – 1 ≈ 19</a:t>
            </a:r>
          </a:p>
          <a:p>
            <a:pPr lvl="1"/>
            <a:r>
              <a:rPr lang="en-US" altLang="zh-CN" dirty="0">
                <a:latin typeface="Arial" charset="0"/>
                <a:cs typeface="Arial" charset="0"/>
              </a:rPr>
              <a:t>T</a:t>
            </a:r>
            <a:r>
              <a:rPr lang="en-US" altLang="en-US" dirty="0">
                <a:latin typeface="Arial" charset="0"/>
                <a:cs typeface="Arial" charset="0"/>
              </a:rPr>
              <a:t>he maximum height:	</a:t>
            </a:r>
            <a:r>
              <a:rPr lang="en-US" altLang="en-US" dirty="0" err="1">
                <a:latin typeface="Times New Roman" pitchFamily="18" charset="0"/>
                <a:cs typeface="Arial" charset="0"/>
              </a:rPr>
              <a:t>log</a:t>
            </a:r>
            <a:r>
              <a:rPr lang="en-US" altLang="en-US" i="1" baseline="-25000" dirty="0" err="1">
                <a:latin typeface="Symbol" pitchFamily="18" charset="2"/>
                <a:cs typeface="Arial" charset="0"/>
              </a:rPr>
              <a:t>f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( 10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6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/ 1.8944 ) &lt; 28</a:t>
            </a:r>
          </a:p>
        </p:txBody>
      </p:sp>
      <p:pic>
        <p:nvPicPr>
          <p:cNvPr id="28676" name="Picture 28675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967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Observe that: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Inserting a node can increase the height of a tree by at most 1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Removing a node can decrease the height of a tree by at most 1</a:t>
            </a: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may cause some nodes to be unbalanced. We may need to rebalance the tree after insertion or removal.</a:t>
            </a:r>
            <a:r>
              <a:rPr lang="zh-CN" altLang="en-US" dirty="0">
                <a:latin typeface="Arial" charset="0"/>
                <a:cs typeface="Arial" charset="0"/>
              </a:rPr>
              <a:t> 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29700" name="Picture 29699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41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To calculate changes in height, the member function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height()</a:t>
            </a:r>
            <a:r>
              <a:rPr lang="en-US" altLang="en-US" dirty="0">
                <a:latin typeface="Arial" charset="0"/>
                <a:cs typeface="Arial" charset="0"/>
              </a:rPr>
              <a:t> must run in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(1)</a:t>
            </a:r>
            <a:r>
              <a:rPr lang="en-US" altLang="en-US" dirty="0">
                <a:latin typeface="Arial" charset="0"/>
                <a:cs typeface="Arial" charset="0"/>
              </a:rPr>
              <a:t> time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Our implementation of height is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Introduce a member variable</a:t>
            </a:r>
            <a:r>
              <a:rPr lang="zh-CN" altLang="en-US" dirty="0">
                <a:latin typeface="Arial" charset="0"/>
                <a:cs typeface="Arial" charset="0"/>
              </a:rPr>
              <a:t>：</a:t>
            </a:r>
            <a:endParaRPr lang="en-US" altLang="en-US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800" dirty="0">
                <a:latin typeface="Arial" charset="0"/>
                <a:cs typeface="Arial" charset="0"/>
              </a:rPr>
              <a:t>		</a:t>
            </a:r>
            <a:r>
              <a:rPr lang="en-US" altLang="en-US" sz="1800" b="1" dirty="0" err="1">
                <a:latin typeface="Courier New" pitchFamily="49" charset="0"/>
                <a:cs typeface="Arial" charset="0"/>
              </a:rPr>
              <a:t>int</a:t>
            </a:r>
            <a:r>
              <a:rPr lang="en-US" altLang="en-US" sz="1800" b="1" dirty="0">
                <a:latin typeface="Courier New" pitchFamily="49" charset="0"/>
                <a:cs typeface="Arial" charset="0"/>
              </a:rPr>
              <a:t> </a:t>
            </a:r>
            <a:r>
              <a:rPr lang="en-US" altLang="en-US" sz="1800" b="1" dirty="0" err="1">
                <a:latin typeface="Courier New" pitchFamily="49" charset="0"/>
                <a:cs typeface="Arial" charset="0"/>
              </a:rPr>
              <a:t>tree_height</a:t>
            </a:r>
            <a:r>
              <a:rPr lang="en-US" altLang="en-US" sz="1800" b="1" dirty="0">
                <a:latin typeface="Courier New" pitchFamily="49" charset="0"/>
                <a:cs typeface="Arial" charset="0"/>
              </a:rPr>
              <a:t>;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variable is updated during inserting and erasing</a:t>
            </a:r>
          </a:p>
        </p:txBody>
      </p:sp>
      <p:pic>
        <p:nvPicPr>
          <p:cNvPr id="33796" name="Picture 33795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5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Only insert and erase may change the height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is the only place we need to update the height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These algorithms are already recursive</a:t>
            </a:r>
          </a:p>
        </p:txBody>
      </p:sp>
      <p:pic>
        <p:nvPicPr>
          <p:cNvPr id="35844" name="Picture 35843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47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68413"/>
            <a:ext cx="8507413" cy="4525962"/>
          </a:xfrm>
        </p:spPr>
        <p:txBody>
          <a:bodyPr>
            <a:normAutofit lnSpcReduction="10000"/>
          </a:bodyPr>
          <a:lstStyle/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bool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AVL_node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&lt;Type&gt;::insert( const Type &amp;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AVL_node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 *&amp;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ptr_to_this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)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if ( empty() )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ptr_to_this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= new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AVL_node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(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return true;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} else if (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&lt; element )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if ( left()-&gt;insert(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left_tree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) ) {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altLang="en-US" sz="14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tree_height</a:t>
            </a:r>
            <a:r>
              <a:rPr lang="en-US" alt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= max( height(), 1 + left()-&gt;height() );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    return true;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} else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    return false;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}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} else if (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&gt; element )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// ...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} else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return false;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36868" name="Picture 36867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30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8" name="Picture 10" descr="C:\Users\dwharder\Desktop\a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Consider this AVL tree</a:t>
            </a:r>
          </a:p>
        </p:txBody>
      </p:sp>
      <p:pic>
        <p:nvPicPr>
          <p:cNvPr id="83979" name="Picture 83978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51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Background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From previous lectures: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Binary search trees store linearly ordered data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Best case height: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Worst case height: </a:t>
            </a:r>
            <a:r>
              <a:rPr lang="en-US" altLang="en-US" b="1" dirty="0">
                <a:latin typeface="Times New Roman" pitchFamily="18" charset="0"/>
                <a:cs typeface="Arial" charset="0"/>
              </a:rPr>
              <a:t>O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Requirement: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Define and maintain </a:t>
            </a:r>
            <a:r>
              <a:rPr lang="en-US" altLang="en-US" i="1" dirty="0">
                <a:latin typeface="Arial" charset="0"/>
                <a:cs typeface="Arial" charset="0"/>
              </a:rPr>
              <a:t>balance</a:t>
            </a:r>
            <a:r>
              <a:rPr lang="en-US" altLang="en-US" dirty="0">
                <a:latin typeface="Arial" charset="0"/>
                <a:cs typeface="Arial" charset="0"/>
              </a:rPr>
              <a:t> to ensure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))</a:t>
            </a:r>
            <a:r>
              <a:rPr lang="en-US" altLang="en-US" dirty="0">
                <a:latin typeface="Arial" charset="0"/>
                <a:cs typeface="Arial" charset="0"/>
              </a:rPr>
              <a:t> height  </a:t>
            </a:r>
            <a:endParaRPr lang="en-US" altLang="en-US" dirty="0">
              <a:latin typeface="Times New Roman" pitchFamily="18" charset="0"/>
              <a:cs typeface="Arial" charset="0"/>
            </a:endParaRPr>
          </a:p>
        </p:txBody>
      </p:sp>
      <p:pic>
        <p:nvPicPr>
          <p:cNvPr id="6148" name="Picture 6147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492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32771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Consider inserting 15 into this tree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 this case, none of the heights of</a:t>
            </a:r>
            <a:r>
              <a:rPr lang="zh-CN" altLang="en-US" dirty="0">
                <a:latin typeface="Arial" charset="0"/>
                <a:cs typeface="Arial" charset="0"/>
              </a:rPr>
              <a:t> </a:t>
            </a:r>
            <a:r>
              <a:rPr lang="en-US" altLang="en-US" dirty="0">
                <a:latin typeface="Arial" charset="0"/>
                <a:cs typeface="Arial" charset="0"/>
              </a:rPr>
              <a:t>the trees change</a:t>
            </a:r>
          </a:p>
        </p:txBody>
      </p:sp>
      <p:pic>
        <p:nvPicPr>
          <p:cNvPr id="5" name="Picture 6" descr="C:\Users\dwharder\Desktop\a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32771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1003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tree remains balanced</a:t>
            </a:r>
          </a:p>
        </p:txBody>
      </p:sp>
      <p:pic>
        <p:nvPicPr>
          <p:cNvPr id="5" name="Picture 7" descr="C:\Users\dwharder\Desktop\a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9" name="Picture 31748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886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Consider inserting 42 into this tree</a:t>
            </a:r>
          </a:p>
        </p:txBody>
      </p:sp>
      <p:pic>
        <p:nvPicPr>
          <p:cNvPr id="4" name="Picture 8" descr="C:\Users\dwharder\Desktop\a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9853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C:\Users\dwharder\Desktop\a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Consider inserting 42 into this tree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Now we see the heights of two sub-trees have increased by one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tree is still balanced</a:t>
            </a:r>
          </a:p>
        </p:txBody>
      </p:sp>
      <p:pic>
        <p:nvPicPr>
          <p:cNvPr id="5" name="Picture 4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80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If a tree is AVL balanced, for an insertion to cause an imbalance: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heights of the sub-trees must differ by 1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The insertion must increase the height of the deeper sub-tree by 1</a:t>
            </a:r>
          </a:p>
        </p:txBody>
      </p:sp>
      <p:pic>
        <p:nvPicPr>
          <p:cNvPr id="4" name="Picture 5" descr="C:\Users\dwharder\Desktop\a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0" name="Picture 39939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91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Suppose we insert 23 into our initial tree</a:t>
            </a:r>
          </a:p>
        </p:txBody>
      </p:sp>
      <p:pic>
        <p:nvPicPr>
          <p:cNvPr id="5" name="Picture 2" descr="C:\Users\dwharder\Desktop\a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4" name="Picture 40963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153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heights of each of the sub-trees from here to the root are increased by one</a:t>
            </a:r>
          </a:p>
        </p:txBody>
      </p:sp>
      <p:pic>
        <p:nvPicPr>
          <p:cNvPr id="5" name="Picture 11" descr="C:\Users\dwharder\Desktop\a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2" name="Picture 43011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63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However, only two of the nodes are unbalanced:  17 and 36</a:t>
            </a:r>
          </a:p>
        </p:txBody>
      </p:sp>
      <p:pic>
        <p:nvPicPr>
          <p:cNvPr id="6" name="Picture 12" descr="C:\Users\dwharder\Desktop\a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6" name="Picture 44035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9283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However, only two of the nodes are unbalanced:  17 and 36</a:t>
            </a:r>
          </a:p>
        </p:txBody>
      </p:sp>
      <p:pic>
        <p:nvPicPr>
          <p:cNvPr id="6" name="Picture 13" descr="C:\Users\dwharder\Desktop\a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220" name="Picture 137219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01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can promote 23 to where 17 is, and make 17 the left child of 23</a:t>
            </a:r>
          </a:p>
        </p:txBody>
      </p:sp>
      <p:pic>
        <p:nvPicPr>
          <p:cNvPr id="5" name="Picture 14" descr="C:\Users\dwharder\Desktop\a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4" name="Picture 46083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27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7" descr="C:\Users\dwharder\Desktop\y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2327275"/>
            <a:ext cx="1889125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Prototypical Examples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These two examples demonstrate how we can correct for imbalances: starting with this tree, add 1: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7173" name="Picture 7172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997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Thus, that node is no longer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Incidentally, the root is now also balanced!</a:t>
            </a:r>
          </a:p>
        </p:txBody>
      </p:sp>
      <p:pic>
        <p:nvPicPr>
          <p:cNvPr id="6" name="Picture 15" descr="C:\Users\dwharder\Desktop\a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4" name="Picture 46083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6016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Consider adding 6:</a:t>
            </a:r>
          </a:p>
        </p:txBody>
      </p:sp>
      <p:pic>
        <p:nvPicPr>
          <p:cNvPr id="5" name="Picture 16" descr="C:\Users\dwharder\Desktop\a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09" name="Picture 47108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513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height of each of the trees in the path back to the root are increased by one</a:t>
            </a:r>
          </a:p>
        </p:txBody>
      </p:sp>
      <p:pic>
        <p:nvPicPr>
          <p:cNvPr id="5" name="Picture 17" descr="C:\Users\dwharder\Desktop\a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8131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6791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height of each of the trees in the path back to the root are increased by one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However, only the root node is now unbalanced</a:t>
            </a:r>
          </a:p>
        </p:txBody>
      </p:sp>
      <p:pic>
        <p:nvPicPr>
          <p:cNvPr id="5" name="Picture 18" descr="C:\Users\dwharder\Desktop\a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6" name="Picture 49155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851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To fix this, we will look at the general case…</a:t>
            </a:r>
          </a:p>
        </p:txBody>
      </p:sp>
      <p:pic>
        <p:nvPicPr>
          <p:cNvPr id="5" name="Picture 18" descr="C:\Users\dwharder\Desktop\a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6" name="Picture 49155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032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1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Consider the following setup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Each blue triangle represents a tree of height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pic>
        <p:nvPicPr>
          <p:cNvPr id="50180" name="Picture 10" descr="C:\Users\dwharder\Desktop\v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442" y="2633663"/>
            <a:ext cx="6215063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50180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241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1" descr="C:\Users\dwharder\Desktop\v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88" y="2633663"/>
            <a:ext cx="6192837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1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5120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Arial" charset="0"/>
                <a:cs typeface="Arial" charset="0"/>
              </a:rPr>
              <a:t>Insert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b="1" dirty="0">
                <a:latin typeface="Arial" charset="0"/>
                <a:cs typeface="Arial" charset="0"/>
              </a:rPr>
              <a:t> </a:t>
            </a:r>
            <a:r>
              <a:rPr lang="en-US" altLang="en-US" dirty="0">
                <a:latin typeface="Arial" charset="0"/>
                <a:cs typeface="Arial" charset="0"/>
              </a:rPr>
              <a:t>into this tree:  it falls into the left subtree 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b="1" baseline="-25000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en-US" b="1" dirty="0">
                <a:latin typeface="Arial" charset="0"/>
                <a:cs typeface="Arial" charset="0"/>
              </a:rPr>
              <a:t> </a:t>
            </a:r>
            <a:r>
              <a:rPr lang="en-US" altLang="en-US" dirty="0">
                <a:latin typeface="Arial" charset="0"/>
                <a:cs typeface="Arial" charset="0"/>
              </a:rPr>
              <a:t>of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b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Assume 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b="1" baseline="-25000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en-US" dirty="0">
                <a:latin typeface="Arial" charset="0"/>
                <a:cs typeface="Arial" charset="0"/>
              </a:rPr>
              <a:t> remains 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tree rooted at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dirty="0">
                <a:latin typeface="Arial" charset="0"/>
                <a:cs typeface="Arial" charset="0"/>
              </a:rPr>
              <a:t> is also balanced</a:t>
            </a:r>
          </a:p>
          <a:p>
            <a:pPr>
              <a:buFont typeface="Arial" charset="0"/>
              <a:buNone/>
            </a:pPr>
            <a:endParaRPr lang="en-CA" altLang="en-US" dirty="0">
              <a:latin typeface="Arial" charset="0"/>
              <a:cs typeface="Arial" charset="0"/>
            </a:endParaRPr>
          </a:p>
        </p:txBody>
      </p:sp>
      <p:sp>
        <p:nvSpPr>
          <p:cNvPr id="2" name="Rounded Rectangular Callout 1"/>
          <p:cNvSpPr/>
          <p:nvPr/>
        </p:nvSpPr>
        <p:spPr>
          <a:xfrm>
            <a:off x="7452320" y="1772816"/>
            <a:ext cx="1152128" cy="432048"/>
          </a:xfrm>
          <a:prstGeom prst="wedgeRoundRectCallout">
            <a:avLst>
              <a:gd name="adj1" fmla="val -66567"/>
              <a:gd name="adj2" fmla="val -3203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dirty="0">
                <a:latin typeface="Arial" charset="0"/>
                <a:cs typeface="Arial" charset="0"/>
              </a:rPr>
              <a:t>left-left</a:t>
            </a:r>
            <a:endParaRPr lang="zh-CN" altLang="en-US" dirty="0"/>
          </a:p>
        </p:txBody>
      </p:sp>
      <p:pic>
        <p:nvPicPr>
          <p:cNvPr id="51205" name="Picture 51204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0172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1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tree rooted at node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en-US" dirty="0">
                <a:latin typeface="Arial" charset="0"/>
                <a:cs typeface="Arial" charset="0"/>
              </a:rPr>
              <a:t>is now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We will correct the imbalance at this node</a:t>
            </a:r>
          </a:p>
        </p:txBody>
      </p:sp>
      <p:pic>
        <p:nvPicPr>
          <p:cNvPr id="52228" name="Picture 12" descr="C:\Users\dwharder\Desktop\v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88" y="2636838"/>
            <a:ext cx="6192837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9" name="Picture 52228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9459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2" descr="C:\Users\dwharder\Desktop\v0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38" y="2996187"/>
            <a:ext cx="5452374" cy="329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1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5120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Arial" charset="0"/>
                <a:cs typeface="Arial" charset="0"/>
              </a:rPr>
              <a:t>Here are examples of when the 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insertion of 7 may cause this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situation when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–1</a:t>
            </a:r>
            <a:r>
              <a:rPr lang="en-US" altLang="en-US" dirty="0">
                <a:latin typeface="Arial" charset="0"/>
                <a:cs typeface="Arial" charset="0"/>
              </a:rPr>
              <a:t>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en-US" dirty="0">
                <a:latin typeface="Arial" charset="0"/>
                <a:cs typeface="Arial" charset="0"/>
              </a:rPr>
              <a:t>, and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CA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6019" name="Picture 3" descr="C:\Users\dwharder\Desktop\a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835" y="1084113"/>
            <a:ext cx="3463727" cy="232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18" name="Picture 2" descr="C:\Users\dwharder\Desktop\a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882" y="2492896"/>
            <a:ext cx="3463727" cy="232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0" name="Picture 4" descr="C:\Users\dwharder\Desktop\a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365104"/>
            <a:ext cx="3463727" cy="232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1" name="Picture 86020" descr="temp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051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1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will modify these three pointers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At this point,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this</a:t>
            </a:r>
            <a:r>
              <a:rPr lang="en-US" altLang="en-US" dirty="0">
                <a:latin typeface="Arial" charset="0"/>
                <a:cs typeface="Arial" charset="0"/>
              </a:rPr>
              <a:t> references the unbalanced root node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pic>
        <p:nvPicPr>
          <p:cNvPr id="53252" name="Picture 13" descr="C:\Users\dwharder\Desktop\v0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88" y="2636838"/>
            <a:ext cx="6192837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79512" y="2825750"/>
            <a:ext cx="38876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AVL_node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&lt;Type&gt; *b = left(),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              *BR = b-&gt;right(); </a:t>
            </a:r>
          </a:p>
        </p:txBody>
      </p:sp>
      <p:pic>
        <p:nvPicPr>
          <p:cNvPr id="53253" name="Picture 53252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39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Prototypical Examples</a:t>
            </a:r>
            <a:endParaRPr lang="en-CA" altLang="en-US" dirty="0">
              <a:latin typeface="Arial" charset="0"/>
              <a:cs typeface="Arial" charset="0"/>
            </a:endParaRP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This is more like a linked list; however, we can fix this…</a:t>
            </a:r>
          </a:p>
        </p:txBody>
      </p:sp>
      <p:pic>
        <p:nvPicPr>
          <p:cNvPr id="8196" name="Picture 8" descr="C:\Users\dwharder\Desktop\y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2327275"/>
            <a:ext cx="1889125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8196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800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6" descr="C:\Users\dwharder\Desktop\v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633663"/>
            <a:ext cx="6191250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1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Specifically, we will rotate these two nodes around the root: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Recall the first prototypical example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node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dirty="0">
                <a:latin typeface="Arial" charset="0"/>
                <a:cs typeface="Arial" charset="0"/>
              </a:rPr>
              <a:t> to the root and demote node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b="1" dirty="0">
                <a:latin typeface="Arial" charset="0"/>
                <a:cs typeface="Arial" charset="0"/>
              </a:rPr>
              <a:t> </a:t>
            </a:r>
            <a:r>
              <a:rPr lang="en-US" altLang="en-US" dirty="0">
                <a:latin typeface="Arial" charset="0"/>
                <a:cs typeface="Arial" charset="0"/>
              </a:rPr>
              <a:t>to be the right child of</a:t>
            </a:r>
            <a:r>
              <a:rPr lang="en-US" altLang="en-US" b="1" dirty="0">
                <a:latin typeface="Arial" charset="0"/>
                <a:cs typeface="Arial" charset="0"/>
              </a:rPr>
              <a:t>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b</a:t>
            </a:r>
            <a:endParaRPr lang="en-US" altLang="en-US" b="1" dirty="0">
              <a:latin typeface="Arial" charset="0"/>
              <a:cs typeface="Arial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79512" y="2825750"/>
            <a:ext cx="38876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AVL_node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&lt;Type&gt; *b = left(),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              *BR = b-&gt;right(); </a:t>
            </a:r>
          </a:p>
        </p:txBody>
      </p:sp>
      <p:pic>
        <p:nvPicPr>
          <p:cNvPr id="54277" name="Picture 54276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2358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7" descr="C:\Users\dwharder\Desktop\v2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633663"/>
            <a:ext cx="6191250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1</a:t>
            </a:r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requires the address of node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dirty="0">
                <a:latin typeface="Arial" charset="0"/>
                <a:cs typeface="Arial" charset="0"/>
              </a:rPr>
              <a:t>to be assigned to the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right_tree</a:t>
            </a:r>
            <a:r>
              <a:rPr lang="en-US" altLang="en-US" dirty="0">
                <a:latin typeface="Arial" charset="0"/>
                <a:cs typeface="Arial" charset="0"/>
              </a:rPr>
              <a:t> member variable of node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79512" y="2827338"/>
            <a:ext cx="254108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6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6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b-&gt;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right_tree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= this;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80341" y="2825750"/>
            <a:ext cx="38876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AVL_node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&lt;Type&gt; *b = left(),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              *BR = b-&gt;right(); </a:t>
            </a:r>
          </a:p>
        </p:txBody>
      </p:sp>
      <p:pic>
        <p:nvPicPr>
          <p:cNvPr id="7" name="Picture 9" descr="C:\Users\dwharder\Desktop\y3.png">
            <a:extLst>
              <a:ext uri="{FF2B5EF4-FFF2-40B4-BE49-F238E27FC236}">
                <a16:creationId xmlns:a16="http://schemas.microsoft.com/office/drawing/2014/main" id="{42CD86D3-3566-41EA-971A-AA86E8A41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2451101"/>
            <a:ext cx="1889125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1" name="Picture 55300" descr="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59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1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Assign any former parent of node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dirty="0">
                <a:latin typeface="Arial" charset="0"/>
                <a:cs typeface="Arial" charset="0"/>
              </a:rPr>
              <a:t>to the address of node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b</a:t>
            </a:r>
            <a:endParaRPr lang="en-US" altLang="en-US" b="1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Assign the address of the tree 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b="1" baseline="-25000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dirty="0">
                <a:latin typeface="Arial" charset="0"/>
                <a:cs typeface="Arial" charset="0"/>
              </a:rPr>
              <a:t>to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left_tree</a:t>
            </a:r>
            <a:r>
              <a:rPr lang="en-US" altLang="en-US" dirty="0">
                <a:latin typeface="Arial" charset="0"/>
                <a:cs typeface="Arial" charset="0"/>
              </a:rPr>
              <a:t> of node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f</a:t>
            </a:r>
            <a:endParaRPr lang="en-US" altLang="en-US" b="1" dirty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pic>
        <p:nvPicPr>
          <p:cNvPr id="56324" name="Picture 16" descr="C:\Users\dwharder\Desktop\v0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88" y="2633663"/>
            <a:ext cx="6192837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9512" y="2825750"/>
            <a:ext cx="231666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6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6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6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ptr_to_this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  = b;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left_tree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    = BR;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79512" y="2827338"/>
            <a:ext cx="377539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AVL_node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&lt;Type&gt; *b = left(),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              *BR = b-&gt;right();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b-&gt;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right_tree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= this; </a:t>
            </a:r>
          </a:p>
        </p:txBody>
      </p:sp>
      <p:pic>
        <p:nvPicPr>
          <p:cNvPr id="56325" name="Picture 56324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5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1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nodes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dirty="0">
                <a:latin typeface="Arial" charset="0"/>
                <a:cs typeface="Arial" charset="0"/>
              </a:rPr>
              <a:t> and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b="1" dirty="0">
                <a:latin typeface="Arial" charset="0"/>
                <a:cs typeface="Arial" charset="0"/>
              </a:rPr>
              <a:t> </a:t>
            </a:r>
            <a:r>
              <a:rPr lang="en-US" altLang="en-US" dirty="0">
                <a:latin typeface="Arial" charset="0"/>
                <a:cs typeface="Arial" charset="0"/>
              </a:rPr>
              <a:t>are now balanced, and all remaining nodes of the subtrees are in their correct positions</a:t>
            </a:r>
          </a:p>
        </p:txBody>
      </p:sp>
      <p:pic>
        <p:nvPicPr>
          <p:cNvPr id="57348" name="Picture 17" descr="C:\Users\dwharder\Desktop\v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88" y="2633663"/>
            <a:ext cx="6192837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9" name="Picture 57348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857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18" descr="C:\Users\dwharder\Desktop\v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996952"/>
            <a:ext cx="864235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Balance: Case 1</a:t>
            </a:r>
            <a:endParaRPr lang="en-CA" altLang="en-US" dirty="0">
              <a:latin typeface="Arial" charset="0"/>
              <a:cs typeface="Arial" charset="0"/>
            </a:endParaRPr>
          </a:p>
        </p:txBody>
      </p:sp>
      <p:sp>
        <p:nvSpPr>
          <p:cNvPr id="5837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</a:t>
            </a:r>
            <a:r>
              <a:rPr lang="en-CA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Q: will this insertion affect the balance of any ancestors all the way back to the root?</a:t>
            </a:r>
          </a:p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No, because height of the tree rooted at </a:t>
            </a:r>
            <a:r>
              <a:rPr lang="en-CA" altLang="en-US" b="1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CA" altLang="en-US" i="1" dirty="0">
                <a:latin typeface="Arial" charset="0"/>
                <a:cs typeface="Arial" charset="0"/>
              </a:rPr>
              <a:t> </a:t>
            </a:r>
            <a:r>
              <a:rPr lang="en-CA" altLang="en-US" dirty="0">
                <a:latin typeface="Arial" charset="0"/>
                <a:cs typeface="Arial" charset="0"/>
              </a:rPr>
              <a:t>equals the original height of the tree rooted at </a:t>
            </a:r>
            <a:r>
              <a:rPr lang="en-CA" altLang="en-US" b="1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CA" altLang="en-US" b="1" dirty="0">
                <a:latin typeface="Arial" charset="0"/>
                <a:cs typeface="Arial" charset="0"/>
              </a:rPr>
              <a:t> </a:t>
            </a:r>
          </a:p>
        </p:txBody>
      </p:sp>
      <p:pic>
        <p:nvPicPr>
          <p:cNvPr id="58373" name="Picture 58372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9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Balance: Case 1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our example case, the correction </a:t>
            </a:r>
            <a:endParaRPr lang="en-US" altLang="en-US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9090" name="Picture 2" descr="C:\Users\dwharder\Desktop\a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1" y="3068960"/>
            <a:ext cx="8799007" cy="252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1" name="Picture 89090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2594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2898" y="1647228"/>
            <a:ext cx="6081471" cy="494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Balance: Case 1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our three sample cases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with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–1</a:t>
            </a:r>
            <a:r>
              <a:rPr lang="en-US" altLang="en-US" dirty="0">
                <a:latin typeface="Arial" charset="0"/>
                <a:cs typeface="Arial" charset="0"/>
              </a:rPr>
              <a:t>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en-US" dirty="0">
                <a:latin typeface="Arial" charset="0"/>
                <a:cs typeface="Arial" charset="0"/>
              </a:rPr>
              <a:t>, and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dirty="0">
                <a:latin typeface="Arial" charset="0"/>
                <a:cs typeface="Arial" charset="0"/>
              </a:rPr>
              <a:t>, the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node is now balanced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and the same height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as the tree before the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insertion</a:t>
            </a:r>
            <a:endParaRPr lang="en-US" altLang="en-US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7043" name="Picture 87042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59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17" descr="C:\Users\dwharder\Desktop\v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088" y="1600200"/>
            <a:ext cx="822960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Alternatively, consider the insertion of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en-US" dirty="0">
                <a:latin typeface="Arial" charset="0"/>
                <a:cs typeface="Arial" charset="0"/>
              </a:rPr>
              <a:t> where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 &lt;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 &lt;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dirty="0">
                <a:latin typeface="Arial" charset="0"/>
                <a:cs typeface="Arial" charset="0"/>
              </a:rPr>
              <a:t> into our original tree</a:t>
            </a:r>
            <a:endParaRPr lang="en-US" altLang="en-US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9397" name="Picture 59396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626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18" descr="C:\Users\dwharder\Desktop\v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088" y="1600200"/>
            <a:ext cx="822960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Assume that the insertion of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en-US" dirty="0">
                <a:latin typeface="Arial" charset="0"/>
                <a:cs typeface="Arial" charset="0"/>
              </a:rPr>
              <a:t> increases the height of 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b="1" baseline="-25000" dirty="0">
                <a:latin typeface="Times New Roman" pitchFamily="18" charset="0"/>
                <a:cs typeface="Times New Roman" pitchFamily="18" charset="0"/>
              </a:rPr>
              <a:t>R</a:t>
            </a:r>
            <a:endParaRPr lang="en-US" altLang="en-US" b="1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Once again,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dirty="0">
                <a:latin typeface="Arial" charset="0"/>
                <a:cs typeface="Arial" charset="0"/>
              </a:rPr>
              <a:t>becomes unbalanced</a:t>
            </a:r>
            <a:endParaRPr lang="en-US" altLang="en-US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ounded Rectangular Callout 4"/>
          <p:cNvSpPr/>
          <p:nvPr/>
        </p:nvSpPr>
        <p:spPr>
          <a:xfrm>
            <a:off x="7524328" y="1772816"/>
            <a:ext cx="1152128" cy="432048"/>
          </a:xfrm>
          <a:prstGeom prst="wedgeRoundRectCallout">
            <a:avLst>
              <a:gd name="adj1" fmla="val -66567"/>
              <a:gd name="adj2" fmla="val -3203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dirty="0">
                <a:latin typeface="Arial" charset="0"/>
                <a:cs typeface="Arial" charset="0"/>
              </a:rPr>
              <a:t>left-right</a:t>
            </a:r>
            <a:endParaRPr lang="zh-CN" altLang="en-US" dirty="0"/>
          </a:p>
        </p:txBody>
      </p:sp>
      <p:pic>
        <p:nvPicPr>
          <p:cNvPr id="60421" name="Picture 60420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433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8" descr="C:\Users\dwharder\Desktop\v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81317"/>
            <a:ext cx="4895514" cy="3400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Balance: Case 2</a:t>
            </a:r>
            <a:endParaRPr lang="en-CA" altLang="en-US" dirty="0">
              <a:latin typeface="Arial" charset="0"/>
              <a:cs typeface="Arial" charset="0"/>
            </a:endParaRPr>
          </a:p>
        </p:txBody>
      </p:sp>
      <p:sp>
        <p:nvSpPr>
          <p:cNvPr id="5120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Arial" charset="0"/>
                <a:cs typeface="Arial" charset="0"/>
              </a:rPr>
              <a:t>Here are examples of when the 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insertion of 14 may cause this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situation when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–1</a:t>
            </a:r>
            <a:r>
              <a:rPr lang="en-US" altLang="en-US" dirty="0">
                <a:latin typeface="Arial" charset="0"/>
                <a:cs typeface="Arial" charset="0"/>
              </a:rPr>
              <a:t>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en-US" dirty="0">
                <a:latin typeface="Arial" charset="0"/>
                <a:cs typeface="Arial" charset="0"/>
              </a:rPr>
              <a:t>, and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CA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8066" name="Picture 2" descr="C:\Users\dwharder\Desktop\a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196752"/>
            <a:ext cx="3316095" cy="564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67" name="Picture 88066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164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Prototypical Examples</a:t>
            </a:r>
            <a:endParaRPr lang="en-CA" altLang="en-US" dirty="0">
              <a:latin typeface="Arial" charset="0"/>
              <a:cs typeface="Arial" charset="0"/>
            </a:endParaRP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Promote 2 to the root, demote 3 to be 2’s right child, and 1 remains the left child of 2</a:t>
            </a:r>
          </a:p>
        </p:txBody>
      </p:sp>
      <p:pic>
        <p:nvPicPr>
          <p:cNvPr id="9220" name="Picture 9" descr="C:\Users\dwharder\Desktop\y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2327275"/>
            <a:ext cx="1889125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9220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8877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19" descr="C:\Users\dwharder\Desktop\v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Unfortunately, the previous correction does not fix the imbalance at the root of this sub-tree:  the new root,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dirty="0">
                <a:latin typeface="Arial" charset="0"/>
                <a:cs typeface="Arial" charset="0"/>
              </a:rPr>
              <a:t>, remains unbalanced</a:t>
            </a:r>
            <a:endParaRPr lang="en-US" altLang="en-US" dirty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pic>
        <p:nvPicPr>
          <p:cNvPr id="61445" name="Picture 61444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2217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7326" y="1647228"/>
            <a:ext cx="5981178" cy="494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Balance: Case 2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our three sample cases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with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–1</a:t>
            </a:r>
            <a:r>
              <a:rPr lang="en-US" altLang="en-US" dirty="0">
                <a:latin typeface="Arial" charset="0"/>
                <a:cs typeface="Arial" charset="0"/>
              </a:rPr>
              <a:t>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en-US" dirty="0">
                <a:latin typeface="Arial" charset="0"/>
                <a:cs typeface="Arial" charset="0"/>
              </a:rPr>
              <a:t>, and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dirty="0">
                <a:latin typeface="Arial" charset="0"/>
                <a:cs typeface="Arial" charset="0"/>
              </a:rPr>
              <a:t>,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doing the same thing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as before results in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a tree that is still 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unbalanced…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imbalance is just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shifted to the other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side</a:t>
            </a: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7043" name="Picture 87042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943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0" descr="C:\Users\dwharder\Desktop\v0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need to look into B</a:t>
            </a:r>
            <a:r>
              <a:rPr lang="en-US" altLang="en-US" baseline="-25000" dirty="0">
                <a:latin typeface="Arial" charset="0"/>
                <a:cs typeface="Arial" charset="0"/>
              </a:rPr>
              <a:t>R</a:t>
            </a:r>
            <a:endParaRPr lang="en-US" altLang="en-US" baseline="-25000" dirty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pic>
        <p:nvPicPr>
          <p:cNvPr id="62469" name="Picture 62468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225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1" descr="C:\Users\dwharder\Desktop\v0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Re-label B</a:t>
            </a:r>
            <a:r>
              <a:rPr lang="en-US" altLang="en-US" baseline="-25000" dirty="0">
                <a:latin typeface="Arial" charset="0"/>
                <a:cs typeface="Arial" charset="0"/>
              </a:rPr>
              <a:t>R</a:t>
            </a:r>
            <a:r>
              <a:rPr lang="en-US" altLang="en-US" dirty="0">
                <a:latin typeface="Arial" charset="0"/>
                <a:cs typeface="Arial" charset="0"/>
              </a:rPr>
              <a:t> as a tree rooted at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dirty="0">
                <a:latin typeface="Arial" charset="0"/>
                <a:cs typeface="Arial" charset="0"/>
              </a:rPr>
              <a:t> with two subtrees of height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– 1</a:t>
            </a:r>
          </a:p>
        </p:txBody>
      </p:sp>
      <p:pic>
        <p:nvPicPr>
          <p:cNvPr id="63493" name="Picture 63492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641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2" descr="C:\Users\dwharder\Desktop\v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Now an insertion causes an imbalance at </a:t>
            </a:r>
            <a:r>
              <a:rPr lang="en-US" altLang="en-US" b="1" i="1">
                <a:latin typeface="Times New Roman" pitchFamily="18" charset="0"/>
                <a:cs typeface="Times New Roman" pitchFamily="18" charset="0"/>
              </a:rPr>
              <a:t>f</a:t>
            </a:r>
            <a:endParaRPr lang="en-US" altLang="en-US" b="1">
              <a:latin typeface="Arial" charset="0"/>
              <a:cs typeface="Arial" charset="0"/>
            </a:endParaRP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The addition of either </a:t>
            </a:r>
            <a:r>
              <a:rPr lang="en-US" altLang="en-US" b="1" i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en-US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>
                <a:latin typeface="Arial" charset="0"/>
                <a:cs typeface="Arial" charset="0"/>
              </a:rPr>
              <a:t>or </a:t>
            </a:r>
            <a:r>
              <a:rPr lang="en-US" altLang="en-US" b="1" i="1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>
                <a:latin typeface="Arial" charset="0"/>
                <a:cs typeface="Arial" charset="0"/>
              </a:rPr>
              <a:t> will cause this</a:t>
            </a:r>
            <a:endParaRPr lang="en-US" alt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4517" name="Picture 64516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9689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will reassign the following pointers</a:t>
            </a:r>
          </a:p>
        </p:txBody>
      </p:sp>
      <p:pic>
        <p:nvPicPr>
          <p:cNvPr id="65540" name="Picture 23" descr="C:\Users\dwharder\Desktop\v0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06375" y="2258869"/>
            <a:ext cx="336502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AVL_node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&lt;Type&gt; *b  = left(), 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  = b-&gt;right(),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*DL = d-&gt;left(),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*DR = d-&gt;right();</a:t>
            </a:r>
          </a:p>
        </p:txBody>
      </p:sp>
      <p:pic>
        <p:nvPicPr>
          <p:cNvPr id="65541" name="Picture 65540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32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Specifically, we will order these three nodes as a perfect tree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Recall the second prototypical example</a:t>
            </a:r>
          </a:p>
        </p:txBody>
      </p:sp>
      <p:pic>
        <p:nvPicPr>
          <p:cNvPr id="66564" name="Picture 24" descr="C:\Users\dwharder\Desktop\v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06375" y="2258869"/>
            <a:ext cx="336502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AVL_node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&lt;Type&gt; *b  = left(), 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  = b-&gt;right(),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*DL = d-&gt;left(),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*DR = d-&gt;right();</a:t>
            </a:r>
          </a:p>
        </p:txBody>
      </p:sp>
      <p:pic>
        <p:nvPicPr>
          <p:cNvPr id="7" name="Picture 8" descr="C:\Users\dwharder\Desktop\k3.png">
            <a:extLst>
              <a:ext uri="{FF2B5EF4-FFF2-40B4-BE49-F238E27FC236}">
                <a16:creationId xmlns:a16="http://schemas.microsoft.com/office/drawing/2014/main" id="{633B1E55-8486-44E2-AF8F-5FF999E68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2852936"/>
            <a:ext cx="16065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5" name="Picture 66564" descr="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4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6" descr="C:\Users\dwharder\Desktop\bl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8550"/>
            <a:ext cx="6194425" cy="430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To achieve this,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dirty="0">
                <a:latin typeface="Arial" charset="0"/>
                <a:cs typeface="Arial" charset="0"/>
              </a:rPr>
              <a:t> and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dirty="0">
                <a:latin typeface="Arial" charset="0"/>
                <a:cs typeface="Arial" charset="0"/>
              </a:rPr>
              <a:t> will be assigned as children of the new root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06375" y="2260029"/>
            <a:ext cx="227177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d-&gt;</a:t>
            </a: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left_tree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= b;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d-&gt;</a:t>
            </a: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right_tree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= this;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06375" y="2258869"/>
            <a:ext cx="336502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AVL_node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&lt;Type&gt; *b  = left(), 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  = b-&gt;right(),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*DL = d-&gt;left(),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*DR = d-&gt;right();</a:t>
            </a:r>
          </a:p>
        </p:txBody>
      </p:sp>
      <p:pic>
        <p:nvPicPr>
          <p:cNvPr id="67589" name="Picture 67588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3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</a:p>
        </p:txBody>
      </p:sp>
      <p:pic>
        <p:nvPicPr>
          <p:cNvPr id="68611" name="Picture 26" descr="C:\Users\dwharder\Desktop\v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2" name="Rectangle 3"/>
          <p:cNvSpPr txBox="1">
            <a:spLocks noChangeArrowheads="1"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buFontTx/>
              <a:buNone/>
            </a:pPr>
            <a:r>
              <a:rPr lang="en-US" altLang="en-US"/>
              <a:t>	We also have to connect the two subtrees and original parent of </a:t>
            </a:r>
            <a:r>
              <a:rPr lang="en-US" altLang="en-US" b="1" i="1">
                <a:latin typeface="Times New Roman" pitchFamily="18" charset="0"/>
                <a:cs typeface="Times New Roman" pitchFamily="18" charset="0"/>
              </a:rPr>
              <a:t>f</a:t>
            </a:r>
            <a:endParaRPr lang="en-US" altLang="en-US" sz="2400" b="1" i="1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endParaRPr lang="en-US" altLang="en-US" b="1" i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06375" y="2261771"/>
            <a:ext cx="2073003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ptr_to_this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= d;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b-&gt;</a:t>
            </a: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right_tree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= DL;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left_tree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= DR;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06375" y="2260029"/>
            <a:ext cx="3365024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AVL_node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&lt;Type&gt; *b  = left(), 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  = b-&gt;right(),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*DL = d-&gt;left(),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*DR = d-&gt;right();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d-&gt;</a:t>
            </a: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left_tree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= b;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d-&gt;</a:t>
            </a: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right_tree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= this;</a:t>
            </a:r>
          </a:p>
        </p:txBody>
      </p:sp>
      <p:pic>
        <p:nvPicPr>
          <p:cNvPr id="68613" name="Picture 68612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2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Now the tree rooted at </a:t>
            </a:r>
            <a:r>
              <a:rPr lang="en-US" altLang="en-US" b="1" i="1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>
                <a:latin typeface="Arial" charset="0"/>
                <a:cs typeface="Arial" charset="0"/>
              </a:rPr>
              <a:t> is balanced</a:t>
            </a:r>
          </a:p>
        </p:txBody>
      </p:sp>
      <p:pic>
        <p:nvPicPr>
          <p:cNvPr id="69636" name="Picture 15" descr="C:\Users\dwharder\Desktop\v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7" name="Picture 69636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14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Prototypical Examples</a:t>
            </a:r>
            <a:endParaRPr lang="en-CA" altLang="en-US" dirty="0">
              <a:latin typeface="Arial" charset="0"/>
              <a:cs typeface="Arial" charset="0"/>
            </a:endParaRP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The result is a perfect, though trivial tree</a:t>
            </a:r>
          </a:p>
        </p:txBody>
      </p:sp>
      <p:pic>
        <p:nvPicPr>
          <p:cNvPr id="10244" name="Picture 6" descr="C:\Users\dwharder\Desktop\v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2327275"/>
            <a:ext cx="1889125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10244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900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Again, the height of the root did not change</a:t>
            </a:r>
          </a:p>
        </p:txBody>
      </p:sp>
      <p:pic>
        <p:nvPicPr>
          <p:cNvPr id="70660" name="Picture 16" descr="C:\Users\dwharder\Desktop\v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133600"/>
            <a:ext cx="8424863" cy="297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1" name="Picture 70660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084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87824" y="1648174"/>
            <a:ext cx="6081470" cy="494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Balance: Case 2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our three sample cases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with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–1</a:t>
            </a:r>
            <a:r>
              <a:rPr lang="en-US" altLang="en-US" dirty="0">
                <a:latin typeface="Arial" charset="0"/>
                <a:cs typeface="Arial" charset="0"/>
              </a:rPr>
              <a:t>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en-US" dirty="0">
                <a:latin typeface="Arial" charset="0"/>
                <a:cs typeface="Arial" charset="0"/>
              </a:rPr>
              <a:t>, and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dirty="0">
                <a:latin typeface="Arial" charset="0"/>
                <a:cs typeface="Arial" charset="0"/>
              </a:rPr>
              <a:t>, the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node is now balanced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and the same height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as the tree before the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insertion</a:t>
            </a:r>
            <a:endParaRPr lang="en-US" altLang="en-US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7043" name="Picture 87042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232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balance: symmetric cases 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There are two symmetric cases to those we have examined: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Insertions into the </a:t>
            </a:r>
            <a:r>
              <a:rPr lang="en-US" alt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right-right </a:t>
            </a:r>
            <a:r>
              <a:rPr lang="en-US" altLang="en-US" dirty="0">
                <a:latin typeface="Arial" charset="0"/>
                <a:cs typeface="Arial" charset="0"/>
              </a:rPr>
              <a:t>sub-tree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Insertions into either the </a:t>
            </a:r>
            <a:r>
              <a:rPr lang="en-US" alt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right-left </a:t>
            </a:r>
            <a:r>
              <a:rPr lang="en-US" altLang="en-US" dirty="0">
                <a:latin typeface="Arial" charset="0"/>
                <a:cs typeface="Arial" charset="0"/>
              </a:rPr>
              <a:t>sub-tree </a:t>
            </a:r>
          </a:p>
        </p:txBody>
      </p:sp>
      <p:pic>
        <p:nvPicPr>
          <p:cNvPr id="83970" name="Picture 2" descr="C:\Users\dwharder\Desktop\a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651" y="4653136"/>
            <a:ext cx="6357701" cy="185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1" name="Picture 3" descr="C:\Users\dwharder\Desktop\a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979" y="2276872"/>
            <a:ext cx="6162413" cy="186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2" name="Picture 83971" descr="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37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 (Implementation)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97205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template &lt;typename Type&gt;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void </a:t>
            </a:r>
            <a:r>
              <a:rPr lang="en-US" altLang="en-US" sz="1200" b="1" dirty="0" err="1">
                <a:latin typeface="Courier New" pitchFamily="49" charset="0"/>
                <a:cs typeface="Arial" charset="0"/>
              </a:rPr>
              <a:t>AVL_node</a:t>
            </a:r>
            <a:r>
              <a:rPr lang="en-US" altLang="en-US" sz="1200" b="1" dirty="0">
                <a:latin typeface="Courier New" pitchFamily="49" charset="0"/>
                <a:cs typeface="Arial" charset="0"/>
              </a:rPr>
              <a:t>&lt;Type&gt;::insert( const Type &amp; </a:t>
            </a:r>
            <a:r>
              <a:rPr lang="en-US" altLang="en-US" sz="1200" b="1" dirty="0" err="1">
                <a:latin typeface="Courier New" pitchFamily="49" charset="0"/>
                <a:cs typeface="Arial" charset="0"/>
              </a:rPr>
              <a:t>obj</a:t>
            </a:r>
            <a:r>
              <a:rPr lang="en-US" altLang="en-US" sz="1200" b="1" dirty="0">
                <a:latin typeface="Courier New" pitchFamily="49" charset="0"/>
                <a:cs typeface="Arial" charset="0"/>
              </a:rPr>
              <a:t>, </a:t>
            </a:r>
            <a:r>
              <a:rPr lang="en-US" altLang="en-US" sz="1200" b="1" dirty="0" err="1">
                <a:latin typeface="Courier New" pitchFamily="49" charset="0"/>
                <a:cs typeface="Arial" charset="0"/>
              </a:rPr>
              <a:t>AVL_node</a:t>
            </a:r>
            <a:r>
              <a:rPr lang="en-US" altLang="en-US" sz="1200" b="1" dirty="0">
                <a:latin typeface="Courier New" pitchFamily="49" charset="0"/>
                <a:cs typeface="Arial" charset="0"/>
              </a:rPr>
              <a:t>&lt;Type&gt; *</a:t>
            </a:r>
            <a:r>
              <a:rPr lang="en-US" altLang="en-US" sz="1200" b="1" dirty="0" err="1">
                <a:latin typeface="Courier New" pitchFamily="49" charset="0"/>
                <a:cs typeface="Arial" charset="0"/>
              </a:rPr>
              <a:t>ptr_to_this</a:t>
            </a:r>
            <a:r>
              <a:rPr lang="en-US" altLang="en-US" sz="1200" b="1" dirty="0">
                <a:latin typeface="Courier New" pitchFamily="49" charset="0"/>
                <a:cs typeface="Arial" charset="0"/>
              </a:rPr>
              <a:t> ) {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if ( empty() ) {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    </a:t>
            </a:r>
            <a:r>
              <a:rPr lang="en-US" altLang="en-US" sz="1200" b="1" dirty="0" err="1">
                <a:latin typeface="Courier New" pitchFamily="49" charset="0"/>
                <a:cs typeface="Arial" charset="0"/>
              </a:rPr>
              <a:t>ptr_to_this</a:t>
            </a:r>
            <a:r>
              <a:rPr lang="en-US" altLang="en-US" sz="1200" b="1" dirty="0">
                <a:latin typeface="Courier New" pitchFamily="49" charset="0"/>
                <a:cs typeface="Arial" charset="0"/>
              </a:rPr>
              <a:t> = new </a:t>
            </a:r>
            <a:r>
              <a:rPr lang="en-US" altLang="en-US" sz="1200" b="1" dirty="0" err="1">
                <a:latin typeface="Courier New" pitchFamily="49" charset="0"/>
                <a:cs typeface="Arial" charset="0"/>
              </a:rPr>
              <a:t>AVL_node</a:t>
            </a:r>
            <a:r>
              <a:rPr lang="en-US" altLang="en-US" sz="1200" b="1" dirty="0">
                <a:latin typeface="Courier New" pitchFamily="49" charset="0"/>
                <a:cs typeface="Arial" charset="0"/>
              </a:rPr>
              <a:t>&lt;Type&gt;( </a:t>
            </a:r>
            <a:r>
              <a:rPr lang="en-US" altLang="en-US" sz="1200" b="1" dirty="0" err="1">
                <a:latin typeface="Courier New" pitchFamily="49" charset="0"/>
                <a:cs typeface="Arial" charset="0"/>
              </a:rPr>
              <a:t>obj</a:t>
            </a:r>
            <a:r>
              <a:rPr lang="en-US" altLang="en-US" sz="1200" b="1" dirty="0">
                <a:latin typeface="Courier New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    return true;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} else if ( </a:t>
            </a:r>
            <a:r>
              <a:rPr lang="en-US" altLang="en-US" sz="1200" b="1" dirty="0" err="1">
                <a:latin typeface="Courier New" pitchFamily="49" charset="0"/>
                <a:cs typeface="Arial" charset="0"/>
              </a:rPr>
              <a:t>obj</a:t>
            </a:r>
            <a:r>
              <a:rPr lang="en-US" altLang="en-US" sz="1200" b="1" dirty="0">
                <a:latin typeface="Courier New" pitchFamily="49" charset="0"/>
                <a:cs typeface="Arial" charset="0"/>
              </a:rPr>
              <a:t> &lt; element ) {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    if ( left() -&gt; insert() ) {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        if ( </a:t>
            </a:r>
            <a:r>
              <a:rPr lang="en-US" altLang="en-US" sz="1200" b="1" dirty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left()-&gt;height() - right()-&gt;height()</a:t>
            </a:r>
            <a:r>
              <a:rPr lang="en-US" altLang="en-US" sz="1200" b="1" dirty="0">
                <a:latin typeface="Courier New" pitchFamily="49" charset="0"/>
                <a:cs typeface="Arial" charset="0"/>
              </a:rPr>
              <a:t> == 2 ) {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            // determine if it is a left-left or left-right insertion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            // perform the appropriate correction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        } else {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            </a:t>
            </a:r>
            <a:r>
              <a:rPr lang="en-US" altLang="en-US" sz="1200" b="1" dirty="0" err="1">
                <a:latin typeface="Courier New" pitchFamily="49" charset="0"/>
                <a:cs typeface="Arial" charset="0"/>
              </a:rPr>
              <a:t>tree_height</a:t>
            </a:r>
            <a:r>
              <a:rPr lang="en-US" altLang="en-US" sz="1200" b="1" dirty="0">
                <a:latin typeface="Courier New" pitchFamily="49" charset="0"/>
                <a:cs typeface="Arial" charset="0"/>
              </a:rPr>
              <a:t> = std::max( height(), left()-&gt;height() );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        }</a:t>
            </a:r>
          </a:p>
          <a:p>
            <a:pPr>
              <a:buFontTx/>
              <a:buNone/>
            </a:pPr>
            <a:endParaRPr lang="en-US" altLang="en-US" sz="12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        return true;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    } else {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        return false;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    }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} else if ( </a:t>
            </a:r>
            <a:r>
              <a:rPr lang="en-US" altLang="en-US" sz="1200" b="1" dirty="0" err="1">
                <a:latin typeface="Courier New" pitchFamily="49" charset="0"/>
                <a:cs typeface="Arial" charset="0"/>
              </a:rPr>
              <a:t>obj</a:t>
            </a:r>
            <a:r>
              <a:rPr lang="en-US" altLang="en-US" sz="1200" b="1" dirty="0">
                <a:latin typeface="Courier New" pitchFamily="49" charset="0"/>
                <a:cs typeface="Arial" charset="0"/>
              </a:rPr>
              <a:t> &gt; element ) {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    // ...</a:t>
            </a:r>
          </a:p>
        </p:txBody>
      </p:sp>
      <p:pic>
        <p:nvPicPr>
          <p:cNvPr id="72708" name="Picture 72707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5693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Insertion (Implementation)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Comments: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Both balances are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(1)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All insertions are still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It is possible to </a:t>
            </a:r>
            <a:r>
              <a:rPr lang="en-US" altLang="en-US" i="1" dirty="0">
                <a:latin typeface="Arial" charset="0"/>
                <a:cs typeface="Arial" charset="0"/>
              </a:rPr>
              <a:t>tighten</a:t>
            </a:r>
            <a:r>
              <a:rPr lang="en-US" altLang="en-US" dirty="0">
                <a:latin typeface="Arial" charset="0"/>
                <a:cs typeface="Arial" charset="0"/>
              </a:rPr>
              <a:t> the previous code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Aside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 if you want to explicitly rotate the nodes A and B, you must also pass a reference to the parent pointer as an argument:</a:t>
            </a:r>
          </a:p>
          <a:p>
            <a:pPr lvl="2">
              <a:buFontTx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	</a:t>
            </a:r>
            <a:r>
              <a:rPr lang="en-US" altLang="en-US" sz="1400" b="1" dirty="0">
                <a:latin typeface="Courier New" pitchFamily="49" charset="0"/>
                <a:cs typeface="Arial" charset="0"/>
              </a:rPr>
              <a:t>insert( Type </a:t>
            </a:r>
            <a:r>
              <a:rPr lang="en-US" altLang="en-US" sz="1400" b="1" dirty="0" err="1">
                <a:latin typeface="Courier New" pitchFamily="49" charset="0"/>
                <a:cs typeface="Arial" charset="0"/>
              </a:rPr>
              <a:t>obj</a:t>
            </a:r>
            <a:r>
              <a:rPr lang="en-US" altLang="en-US" sz="1400" b="1" dirty="0">
                <a:latin typeface="Courier New" pitchFamily="49" charset="0"/>
                <a:cs typeface="Arial" charset="0"/>
              </a:rPr>
              <a:t>, </a:t>
            </a:r>
            <a:r>
              <a:rPr lang="en-US" altLang="en-US" sz="1400" b="1" dirty="0" err="1">
                <a:latin typeface="Courier New" pitchFamily="49" charset="0"/>
                <a:cs typeface="Arial" charset="0"/>
              </a:rPr>
              <a:t>AVL_node</a:t>
            </a:r>
            <a:r>
              <a:rPr lang="en-US" altLang="en-US" sz="1400" b="1" dirty="0">
                <a:latin typeface="Courier New" pitchFamily="49" charset="0"/>
                <a:cs typeface="Arial" charset="0"/>
              </a:rPr>
              <a:t>&lt;Type&gt; * &amp; parent )</a:t>
            </a:r>
          </a:p>
        </p:txBody>
      </p:sp>
      <p:pic>
        <p:nvPicPr>
          <p:cNvPr id="73732" name="Picture 73731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125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Consider this AVL tree</a:t>
            </a:r>
          </a:p>
          <a:p>
            <a:endParaRPr lang="en-CA" dirty="0"/>
          </a:p>
        </p:txBody>
      </p:sp>
      <p:pic>
        <p:nvPicPr>
          <p:cNvPr id="4" name="Picture 30" descr="C:\Users\dwharder\Desktop\a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3086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 73</a:t>
            </a:r>
          </a:p>
        </p:txBody>
      </p:sp>
      <p:pic>
        <p:nvPicPr>
          <p:cNvPr id="4" name="Picture 2" descr="C:\Users\dwharder\Desktop\a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587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81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left-left imbalance</a:t>
            </a:r>
          </a:p>
          <a:p>
            <a:pPr marL="457200" lvl="1" indent="0"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3" descr="C:\Users\dwharder\Desktop\a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801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81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left-left imbalance</a:t>
            </a:r>
          </a:p>
          <a:p>
            <a:pPr marL="457200" lvl="1" indent="0"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3" descr="C:\Users\dwharder\Desktop\a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C:\Users\dwharder\Desktop\y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7" y="4581128"/>
            <a:ext cx="1889125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8647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81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left-left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imbalanced node</a:t>
            </a:r>
          </a:p>
          <a:p>
            <a:pPr marL="457200" lvl="1" indent="0"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3" descr="C:\Users\dwharder\Desktop\a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9" descr="C:\Users\dwharder\Desktop\y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003" y="4584221"/>
            <a:ext cx="1889125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36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6" descr="C:\Users\dwharder\Desktop\k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09" y="2326746"/>
            <a:ext cx="16065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Prototypical Examples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Alternatively, given this tree, insert 2 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11269" name="Picture 11268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051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dwharder\Desktop\a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81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left-left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imbalanced node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75 is that node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marL="457200" lvl="1" indent="0"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6" name="Picture 6" descr="C:\Users\dwharder\Desktop\v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003" y="4581128"/>
            <a:ext cx="1889125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8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dwharder\Desktop\a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81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left-left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imbalanced node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75 is that node</a:t>
            </a:r>
          </a:p>
        </p:txBody>
      </p:sp>
      <p:pic>
        <p:nvPicPr>
          <p:cNvPr id="5" name="Picture 4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243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tree is AVL balanced</a:t>
            </a:r>
          </a:p>
        </p:txBody>
      </p:sp>
      <p:pic>
        <p:nvPicPr>
          <p:cNvPr id="4" name="Picture 5" descr="C:\Users\dwharder\Desktop\a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143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 77</a:t>
            </a:r>
          </a:p>
        </p:txBody>
      </p:sp>
      <p:pic>
        <p:nvPicPr>
          <p:cNvPr id="4" name="Picture 6" descr="C:\Users\dwharder\Desktop\a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185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87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left-right imbalance</a:t>
            </a:r>
          </a:p>
        </p:txBody>
      </p:sp>
      <p:pic>
        <p:nvPicPr>
          <p:cNvPr id="4" name="Picture 7" descr="C:\Users\dwharder\Desktop\a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3190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87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left-right imbalance</a:t>
            </a:r>
          </a:p>
        </p:txBody>
      </p:sp>
      <p:pic>
        <p:nvPicPr>
          <p:cNvPr id="4" name="Picture 7" descr="C:\Users\dwharder\Desktop\a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C:\Users\dwharder\Desktop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575" y="4437112"/>
            <a:ext cx="16065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099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87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left-right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imbalanced node</a:t>
            </a:r>
          </a:p>
        </p:txBody>
      </p:sp>
      <p:pic>
        <p:nvPicPr>
          <p:cNvPr id="4" name="Picture 7" descr="C:\Users\dwharder\Desktop\a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C:\Users\dwharder\Desktop\k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888" y="4437112"/>
            <a:ext cx="16065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5808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:\Users\dwharder\Desktop\a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87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left-right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imbalanced node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81 is that value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5" name="Picture 5" descr="C:\Users\dwharder\Desktop\k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888" y="4437112"/>
            <a:ext cx="16065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72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C:\Users\dwharder\Desktop\a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87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left-right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imbalanced node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81 is that value</a:t>
            </a:r>
          </a:p>
        </p:txBody>
      </p:sp>
      <p:pic>
        <p:nvPicPr>
          <p:cNvPr id="5" name="Picture 4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463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tree is balanced</a:t>
            </a:r>
          </a:p>
        </p:txBody>
      </p:sp>
      <p:pic>
        <p:nvPicPr>
          <p:cNvPr id="4" name="Picture 9" descr="C:\Users\dwharder\Desktop\a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2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Prototypical Examples</a:t>
            </a:r>
            <a:endParaRPr lang="en-CA" altLang="en-US" dirty="0">
              <a:latin typeface="Arial" charset="0"/>
              <a:cs typeface="Arial" charset="0"/>
            </a:endParaRP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Again, the product is a linked list; however, we can fix this, too</a:t>
            </a:r>
          </a:p>
        </p:txBody>
      </p:sp>
      <p:pic>
        <p:nvPicPr>
          <p:cNvPr id="12292" name="Picture 7" descr="C:\Users\dwharder\Desktop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09" y="2326746"/>
            <a:ext cx="16065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12292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6389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 76</a:t>
            </a:r>
          </a:p>
        </p:txBody>
      </p:sp>
      <p:pic>
        <p:nvPicPr>
          <p:cNvPr id="4" name="Picture 10" descr="C:\Users\dwharder\Desktop\a1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285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78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left-left imbalance</a:t>
            </a:r>
          </a:p>
        </p:txBody>
      </p:sp>
      <p:pic>
        <p:nvPicPr>
          <p:cNvPr id="4" name="Picture 11" descr="C:\Users\dwharder\Desktop\a1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305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78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77</a:t>
            </a:r>
          </a:p>
        </p:txBody>
      </p:sp>
      <p:pic>
        <p:nvPicPr>
          <p:cNvPr id="4" name="Picture 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8258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Again, balanced</a:t>
            </a:r>
          </a:p>
        </p:txBody>
      </p:sp>
      <p:pic>
        <p:nvPicPr>
          <p:cNvPr id="4" name="Picture 13" descr="C:\Users\dwharder\Desktop\a1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87513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 80</a:t>
            </a:r>
          </a:p>
        </p:txBody>
      </p:sp>
      <p:pic>
        <p:nvPicPr>
          <p:cNvPr id="4" name="Picture 14" descr="C:\Users\dwharder\Desktop\a1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4305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C:\Users\dwharder\Desktop\a1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69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right-left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imbalanced node</a:t>
            </a:r>
          </a:p>
        </p:txBody>
      </p:sp>
      <p:pic>
        <p:nvPicPr>
          <p:cNvPr id="7" name="Picture 6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77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69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right-left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unbalanced node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75 is that value</a:t>
            </a:r>
          </a:p>
        </p:txBody>
      </p:sp>
      <p:pic>
        <p:nvPicPr>
          <p:cNvPr id="5" name="Picture 4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71829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Again, balanced</a:t>
            </a:r>
          </a:p>
        </p:txBody>
      </p:sp>
      <p:pic>
        <p:nvPicPr>
          <p:cNvPr id="4" name="Picture 17" descr="C:\Users\dwharder\Desktop\a1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552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 74</a:t>
            </a:r>
          </a:p>
        </p:txBody>
      </p:sp>
      <p:pic>
        <p:nvPicPr>
          <p:cNvPr id="4" name="Picture 18" descr="C:\Users\dwharder\Desktop\a1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66544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72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right-right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imbalanced node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75 is that value</a:t>
            </a:r>
          </a:p>
        </p:txBody>
      </p:sp>
      <p:pic>
        <p:nvPicPr>
          <p:cNvPr id="4" name="Picture 19" descr="C:\Users\dwharder\Desktop\a1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83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24301</TotalTime>
  <Words>4163</Words>
  <Application>Microsoft Office PowerPoint</Application>
  <PresentationFormat>全屏显示(4:3)</PresentationFormat>
  <Paragraphs>614</Paragraphs>
  <Slides>130</Slides>
  <Notes>64</Notes>
  <HiddenSlides>5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130</vt:i4>
      </vt:variant>
    </vt:vector>
  </HeadingPairs>
  <TitlesOfParts>
    <vt:vector size="139" baseType="lpstr">
      <vt:lpstr>宋体</vt:lpstr>
      <vt:lpstr>Arial</vt:lpstr>
      <vt:lpstr>Calibri</vt:lpstr>
      <vt:lpstr>Consolas</vt:lpstr>
      <vt:lpstr>Courier New</vt:lpstr>
      <vt:lpstr>Symbol</vt:lpstr>
      <vt:lpstr>Times New Roman</vt:lpstr>
      <vt:lpstr>Custom Design</vt:lpstr>
      <vt:lpstr>Equation</vt:lpstr>
      <vt:lpstr>CS101 Data Structures</vt:lpstr>
      <vt:lpstr>Outline</vt:lpstr>
      <vt:lpstr>Background</vt:lpstr>
      <vt:lpstr>Prototypical Examples</vt:lpstr>
      <vt:lpstr>Prototypical Examples</vt:lpstr>
      <vt:lpstr>Prototypical Examples</vt:lpstr>
      <vt:lpstr>Prototypical Examples</vt:lpstr>
      <vt:lpstr>Prototypical Examples</vt:lpstr>
      <vt:lpstr>Prototypical Examples</vt:lpstr>
      <vt:lpstr>Prototypical Examples</vt:lpstr>
      <vt:lpstr>Prototypical Examples</vt:lpstr>
      <vt:lpstr>AVL Trees</vt:lpstr>
      <vt:lpstr>AVL Trees</vt:lpstr>
      <vt:lpstr>AVL Trees</vt:lpstr>
      <vt:lpstr>AVL Trees</vt:lpstr>
      <vt:lpstr>AVL Trees</vt:lpstr>
      <vt:lpstr>Height of an AVL Tree</vt:lpstr>
      <vt:lpstr>Height of an AVL Tree</vt:lpstr>
      <vt:lpstr>Height of an AVL Tree</vt:lpstr>
      <vt:lpstr>Height of an AVL Tree</vt:lpstr>
      <vt:lpstr>Height of an AVL Tree</vt:lpstr>
      <vt:lpstr>Height of an AVL Tree</vt:lpstr>
      <vt:lpstr>Height of an AVL Tree</vt:lpstr>
      <vt:lpstr>Height of an AVL Tree</vt:lpstr>
      <vt:lpstr>Maintaining Balance</vt:lpstr>
      <vt:lpstr>Maintaining Balance</vt:lpstr>
      <vt:lpstr>Maintaining Balance</vt:lpstr>
      <vt:lpstr>Insert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Balance: Case 1</vt:lpstr>
      <vt:lpstr>Maintaining Balance: Case 1</vt:lpstr>
      <vt:lpstr>Maintaining Balance: Case 1</vt:lpstr>
      <vt:lpstr>Maintaining Balance: Case 1</vt:lpstr>
      <vt:lpstr>Maintaining Balance: Case 1</vt:lpstr>
      <vt:lpstr>Maintaining Balance: Case 1</vt:lpstr>
      <vt:lpstr>Maintaining Balance: Case 1</vt:lpstr>
      <vt:lpstr>Maintaining Balance: Case 1</vt:lpstr>
      <vt:lpstr>Maintaining Balance: Case 1</vt:lpstr>
      <vt:lpstr>Maintaining Balance: Case 1</vt:lpstr>
      <vt:lpstr>Maintaining Balance: Case 1</vt:lpstr>
      <vt:lpstr>Maintaining Balance: Case 1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symmetric cases </vt:lpstr>
      <vt:lpstr>Insert (Implementation)</vt:lpstr>
      <vt:lpstr>Insertion (Implementation)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Erase</vt:lpstr>
      <vt:lpstr>Maintaining Balance: Case 3 (≈Case 1)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Time complexity</vt:lpstr>
      <vt:lpstr>AVL Trees as Arrays?</vt:lpstr>
      <vt:lpstr>AVL Trees as Arrays?</vt:lpstr>
      <vt:lpstr>AVL Trees as Arrays?</vt:lpstr>
      <vt:lpstr>Summary</vt:lpstr>
      <vt:lpstr>Usage Notes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ECE 250 Algorithms and Data Structures</dc:title>
  <dc:creator>dwharder</dc:creator>
  <cp:lastModifiedBy>锦添 胡</cp:lastModifiedBy>
  <cp:revision>535</cp:revision>
  <dcterms:created xsi:type="dcterms:W3CDTF">2009-09-11T23:00:44Z</dcterms:created>
  <dcterms:modified xsi:type="dcterms:W3CDTF">2023-11-24T09:56:12Z</dcterms:modified>
</cp:coreProperties>
</file>